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3"/>
  </p:notes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D757E-478E-8143-B878-54D1BB421F5E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8CD9F-C65E-6948-8B11-7DEDDD4A7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8CD9F-C65E-6948-8B11-7DEDDD4A78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8CD9F-C65E-6948-8B11-7DEDDD4A785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282" y="1676400"/>
            <a:ext cx="7772400" cy="1470025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6400" b="1" dirty="0" smtClean="0">
                <a:latin typeface="Arial"/>
                <a:cs typeface="Arial"/>
              </a:rPr>
              <a:t>BURN – OUT</a:t>
            </a:r>
            <a:br>
              <a:rPr lang="en-US" sz="6400" b="1" dirty="0" smtClean="0">
                <a:latin typeface="Arial"/>
                <a:cs typeface="Arial"/>
              </a:rPr>
            </a:br>
            <a:r>
              <a:rPr lang="en-US" sz="2222" b="1" dirty="0" smtClean="0">
                <a:latin typeface="Arial"/>
                <a:cs typeface="Arial"/>
              </a:rPr>
              <a:t>SYNDRÔME D’ÉPUISEMENT PROFESSIONNEL</a:t>
            </a:r>
            <a:endParaRPr lang="en-US" sz="2222" b="1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3337"/>
            <a:ext cx="6400800" cy="1617263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1800" b="1" dirty="0" smtClean="0">
                <a:solidFill>
                  <a:srgbClr val="AA0000"/>
                </a:solidFill>
                <a:latin typeface="Arial"/>
                <a:cs typeface="Arial"/>
              </a:rPr>
              <a:t>Dr Marie-Pierre </a:t>
            </a:r>
            <a:r>
              <a:rPr lang="fr-FR" sz="1800" b="1" dirty="0" err="1" smtClean="0">
                <a:solidFill>
                  <a:srgbClr val="AA0000"/>
                </a:solidFill>
                <a:latin typeface="Arial"/>
                <a:cs typeface="Arial"/>
              </a:rPr>
              <a:t>Guiho-Bailly</a:t>
            </a:r>
            <a:endParaRPr lang="fr-FR" sz="1800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algn="l">
              <a:lnSpc>
                <a:spcPct val="70000"/>
              </a:lnSpc>
            </a:pP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Psychiatre</a:t>
            </a:r>
          </a:p>
          <a:p>
            <a:pPr algn="l">
              <a:lnSpc>
                <a:spcPct val="80000"/>
              </a:lnSpc>
            </a:pPr>
            <a:r>
              <a:rPr lang="fr-FR" sz="1400" b="1" dirty="0" smtClean="0">
                <a:solidFill>
                  <a:srgbClr val="AA0000"/>
                </a:solidFill>
                <a:latin typeface="Arial"/>
                <a:cs typeface="Arial"/>
              </a:rPr>
              <a:t>Médecine E - CHU d’ANGERS</a:t>
            </a:r>
          </a:p>
          <a:p>
            <a:pPr algn="l">
              <a:lnSpc>
                <a:spcPct val="80000"/>
              </a:lnSpc>
            </a:pPr>
            <a:r>
              <a:rPr lang="fr-FR" sz="1400" b="1" dirty="0" smtClean="0">
                <a:solidFill>
                  <a:srgbClr val="AA0000"/>
                </a:solidFill>
                <a:latin typeface="Arial"/>
                <a:cs typeface="Arial"/>
              </a:rPr>
              <a:t>L.E.E.S.T </a:t>
            </a:r>
            <a:r>
              <a:rPr lang="fr-F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(Laboratoire d’ergonomie et</a:t>
            </a:r>
          </a:p>
          <a:p>
            <a:pPr algn="l">
              <a:lnSpc>
                <a:spcPct val="80000"/>
              </a:lnSpc>
            </a:pPr>
            <a:r>
              <a:rPr lang="fr-F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d’épidémiologie en santé au travail)</a:t>
            </a:r>
          </a:p>
          <a:p>
            <a:pPr algn="l">
              <a:lnSpc>
                <a:spcPct val="80000"/>
              </a:lnSpc>
            </a:pPr>
            <a:endParaRPr lang="fr-FR" sz="1600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algn="l">
              <a:lnSpc>
                <a:spcPct val="80000"/>
              </a:lnSpc>
            </a:pPr>
            <a:endParaRPr lang="fr-FR" sz="1600" b="1" dirty="0">
              <a:solidFill>
                <a:srgbClr val="AA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logo-bureautique-standard-quadr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609600"/>
            <a:ext cx="63341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 CH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1"/>
          <a:stretch>
            <a:fillRect/>
          </a:stretch>
        </p:blipFill>
        <p:spPr bwMode="auto">
          <a:xfrm>
            <a:off x="8323840" y="1339850"/>
            <a:ext cx="76936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BURN-OUT : UNE FATIGUE “DÉPASSÉE” ?</a:t>
            </a:r>
            <a:endParaRPr lang="en-US" sz="40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Pas le dépassement d’un seuil physiologique </a:t>
            </a:r>
            <a:r>
              <a:rPr lang="fr-FR" sz="2400" b="1" dirty="0" smtClean="0">
                <a:latin typeface="Arial"/>
                <a:cs typeface="Arial"/>
              </a:rPr>
              <a:t>: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b="1" dirty="0" smtClean="0">
                <a:latin typeface="Arial"/>
                <a:cs typeface="Arial"/>
              </a:rPr>
              <a:t>la même quantité d’ énergie dépensée dans une activité « librement choisie » ne produit pas le même effet </a:t>
            </a:r>
          </a:p>
          <a:p>
            <a:pPr marL="457200" indent="-457200"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Le </a:t>
            </a:r>
            <a:r>
              <a:rPr lang="fr-FR" sz="2400" b="1" dirty="0" err="1" smtClean="0">
                <a:solidFill>
                  <a:srgbClr val="AA0000"/>
                </a:solidFill>
                <a:latin typeface="Arial"/>
                <a:cs typeface="Arial"/>
              </a:rPr>
              <a:t>burn-out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 ne concerne que l’activité professionnelle (voire même seulement telle tâche)</a:t>
            </a:r>
            <a:r>
              <a:rPr lang="fr-FR" sz="2400" b="1" dirty="0" smtClean="0">
                <a:latin typeface="Arial"/>
                <a:cs typeface="Arial"/>
              </a:rPr>
              <a:t>, là où la fatigue ordinaire touche l’ensemble des activités</a:t>
            </a:r>
          </a:p>
          <a:p>
            <a:pPr marL="457200" indent="-457200"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Le </a:t>
            </a:r>
            <a:r>
              <a:rPr lang="fr-FR" sz="2400" b="1" dirty="0" err="1" smtClean="0">
                <a:solidFill>
                  <a:srgbClr val="AA0000"/>
                </a:solidFill>
                <a:latin typeface="Arial"/>
                <a:cs typeface="Arial"/>
              </a:rPr>
              <a:t>burn-out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 n’est pas amélioré durablement par le repos</a:t>
            </a:r>
            <a:r>
              <a:rPr lang="fr-FR" sz="2400" b="1" dirty="0" smtClean="0">
                <a:latin typeface="Arial"/>
                <a:cs typeface="Arial"/>
              </a:rPr>
              <a:t> : suspendu temporairement par l’éloignement du contexte professionnel, l’épuisement revient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b="1" dirty="0" smtClean="0">
                <a:latin typeface="Arial"/>
                <a:cs typeface="Arial"/>
              </a:rPr>
              <a:t>dès la reprise de travail dans les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b="1" dirty="0" smtClean="0">
                <a:latin typeface="Arial"/>
                <a:cs typeface="Arial"/>
              </a:rPr>
              <a:t>mêmes conditions</a:t>
            </a:r>
          </a:p>
          <a:p>
            <a:pPr marL="457200" indent="-457200"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400" b="1" dirty="0" err="1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2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42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42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PEUT</a:t>
            </a:r>
            <a:r>
              <a:rPr lang="en-US" sz="42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-ON MOURIR D’ÉPUISEMENT AU </a:t>
            </a:r>
            <a:r>
              <a:rPr lang="en-US" sz="42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TRAVAIL? </a:t>
            </a:r>
            <a:r>
              <a:rPr lang="en-US" sz="42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(1)</a:t>
            </a:r>
            <a:endParaRPr lang="en-US" sz="42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lphaUcPeriod"/>
            </a:pP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Mort par excès de travail : le </a:t>
            </a:r>
            <a:r>
              <a:rPr lang="fr-FR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Karoshi</a:t>
            </a:r>
            <a:endParaRPr lang="fr-FR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600" b="1" dirty="0" smtClean="0">
              <a:latin typeface="Arial"/>
              <a:cs typeface="Arial"/>
            </a:endParaRP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1° cas décrit : JAPON (1969)</a:t>
            </a: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Terme introduit en 1982 </a:t>
            </a:r>
            <a:br>
              <a:rPr lang="fr-FR" sz="2200" b="1" dirty="0" smtClean="0">
                <a:latin typeface="Arial"/>
                <a:cs typeface="Arial"/>
              </a:rPr>
            </a:br>
            <a:r>
              <a:rPr lang="fr-FR" sz="2200" dirty="0" smtClean="0">
                <a:latin typeface="Arial"/>
                <a:cs typeface="Arial"/>
              </a:rPr>
              <a:t>(décès par </a:t>
            </a:r>
            <a:r>
              <a:rPr lang="fr-FR" sz="2200" b="1" dirty="0" smtClean="0">
                <a:solidFill>
                  <a:srgbClr val="AA0000"/>
                </a:solidFill>
                <a:latin typeface="Arial"/>
                <a:cs typeface="Arial"/>
              </a:rPr>
              <a:t>troubles cardiovasculaires (AVC, infarctus)</a:t>
            </a:r>
            <a:r>
              <a:rPr lang="fr-FR" sz="2200" dirty="0" smtClean="0">
                <a:latin typeface="Arial"/>
                <a:cs typeface="Arial"/>
              </a:rPr>
              <a:t>associés à un temps de travail excessif dans les semaines </a:t>
            </a:r>
            <a:r>
              <a:rPr lang="fr-FR" sz="2200" dirty="0" smtClean="0">
                <a:latin typeface="Arial"/>
                <a:cs typeface="Arial"/>
              </a:rPr>
              <a:t>précédentes)</a:t>
            </a: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Reconnu au Japon comme pathologie professionnelle depuis 1970 </a:t>
            </a: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Estimation discutée : 1000 personnes … à 10000 par an au Japon </a:t>
            </a:r>
            <a:r>
              <a:rPr lang="fr-FR" sz="2200" dirty="0" smtClean="0">
                <a:latin typeface="Arial"/>
                <a:cs typeface="Arial"/>
              </a:rPr>
              <a:t>(5% à 50 % décès par pathologie cardio-vasculaire des 25-59 ans)</a:t>
            </a: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200" b="1" dirty="0" smtClean="0">
              <a:latin typeface="Arial"/>
              <a:cs typeface="Arial"/>
            </a:endParaRP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200" b="1" dirty="0" smtClean="0">
              <a:latin typeface="Arial"/>
              <a:cs typeface="Arial"/>
            </a:endParaRP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600" b="1" dirty="0" smtClean="0">
              <a:latin typeface="Arial"/>
              <a:cs typeface="Arial"/>
            </a:endParaRP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600" b="1" dirty="0" smtClean="0">
              <a:latin typeface="Arial"/>
              <a:cs typeface="Arial"/>
            </a:endParaRP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6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2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PEUT-ON MOURIR D’ÉPUISEMENT AU TRAVAIL (2)</a:t>
            </a:r>
            <a:endParaRPr lang="en-US" sz="42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lphaUcPeriod" startAt="2"/>
            </a:pP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Mort par suicide</a:t>
            </a: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1000" b="1" dirty="0" smtClean="0">
              <a:latin typeface="Arial"/>
              <a:cs typeface="Arial"/>
            </a:endParaRP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solidFill>
                  <a:srgbClr val="AA0000"/>
                </a:solidFill>
                <a:latin typeface="Arial"/>
                <a:cs typeface="Arial"/>
              </a:rPr>
              <a:t>Idées suicidaires</a:t>
            </a:r>
            <a:br>
              <a:rPr lang="fr-FR" sz="2200" b="1" dirty="0" smtClean="0">
                <a:solidFill>
                  <a:srgbClr val="AA0000"/>
                </a:solidFill>
                <a:latin typeface="Arial"/>
                <a:cs typeface="Arial"/>
              </a:rPr>
            </a:br>
            <a:r>
              <a:rPr lang="fr-FR" sz="2200" b="1" dirty="0" smtClean="0">
                <a:latin typeface="Arial"/>
                <a:cs typeface="Arial"/>
              </a:rPr>
              <a:t>à dépister ++ indication hospitalisation</a:t>
            </a: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solidFill>
                  <a:srgbClr val="AA0000"/>
                </a:solidFill>
                <a:latin typeface="Arial"/>
                <a:cs typeface="Arial"/>
              </a:rPr>
              <a:t>Des situations à risque</a:t>
            </a:r>
            <a:r>
              <a:rPr lang="fr-FR" sz="2200" b="1" dirty="0" smtClean="0">
                <a:latin typeface="Arial"/>
                <a:cs typeface="Arial"/>
              </a:rPr>
              <a:t>:</a:t>
            </a:r>
          </a:p>
          <a:p>
            <a:pPr marL="1544400" lvl="1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b="1" dirty="0" smtClean="0">
                <a:latin typeface="Arial"/>
                <a:cs typeface="Arial"/>
              </a:rPr>
              <a:t>Désaveu, disgrâce sans avoir démérité </a:t>
            </a:r>
          </a:p>
          <a:p>
            <a:pPr marL="1544400" lvl="1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b="1" dirty="0" smtClean="0">
                <a:latin typeface="Arial"/>
                <a:cs typeface="Arial"/>
              </a:rPr>
              <a:t>Evolution du métier avec perte de sens du travail au regard de ses valeurs  et de son engagement initial</a:t>
            </a:r>
          </a:p>
          <a:p>
            <a:pPr marL="1544400" lvl="1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b="1" dirty="0" smtClean="0">
                <a:latin typeface="Arial"/>
                <a:cs typeface="Arial"/>
              </a:rPr>
              <a:t>Absence d’issue (emploi, mobilité, statut)</a:t>
            </a: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solidFill>
                  <a:srgbClr val="AA0000"/>
                </a:solidFill>
                <a:latin typeface="Arial"/>
                <a:cs typeface="Arial"/>
              </a:rPr>
              <a:t>Des moments à risque </a:t>
            </a:r>
            <a:r>
              <a:rPr lang="fr-FR" sz="2200" b="1" dirty="0" smtClean="0">
                <a:latin typeface="Arial"/>
                <a:cs typeface="Arial"/>
              </a:rPr>
              <a:t>: reprise du travail, échéances, évaluation individuelle, nouvelles responsabilités, tâches supplémentaires, mutation, restructuration, nouvelles technologies</a:t>
            </a: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200" b="1" dirty="0" smtClean="0">
              <a:latin typeface="Arial"/>
              <a:cs typeface="Arial"/>
            </a:endParaRP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200" b="1" dirty="0" smtClean="0">
              <a:latin typeface="Arial"/>
              <a:cs typeface="Arial"/>
            </a:endParaRP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200" b="1" dirty="0" smtClean="0">
              <a:latin typeface="Arial"/>
              <a:cs typeface="Arial"/>
            </a:endParaRP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200" b="1" dirty="0" smtClean="0">
              <a:latin typeface="Arial"/>
              <a:cs typeface="Arial"/>
            </a:endParaRP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600" b="1" dirty="0" smtClean="0">
              <a:latin typeface="Arial"/>
              <a:cs typeface="Arial"/>
            </a:endParaRP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600" b="1" dirty="0" smtClean="0">
              <a:latin typeface="Arial"/>
              <a:cs typeface="Arial"/>
            </a:endParaRPr>
          </a:p>
          <a:p>
            <a:pPr marL="630000" indent="-63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6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BURN-OUT ET ÉVOLUTIONS DU TRAVAIL (1)</a:t>
            </a:r>
            <a:b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000" b="1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Données</a:t>
            </a:r>
            <a:r>
              <a:rPr lang="en-US" sz="3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000" b="1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sociologiques</a:t>
            </a:r>
            <a:r>
              <a:rPr lang="en-US" sz="3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et </a:t>
            </a:r>
            <a:r>
              <a:rPr lang="en-US" sz="3000" b="1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épidémiologiques</a:t>
            </a:r>
            <a:r>
              <a:rPr lang="en-US" sz="30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30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7526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« La transformation des organisations depuis 1980 s’est accompagnée de la diffusion des diverses formes de l’intensité du travail » </a:t>
            </a:r>
            <a:r>
              <a:rPr lang="fr-FR" sz="2400" dirty="0" smtClean="0">
                <a:latin typeface="Arial"/>
                <a:cs typeface="Arial"/>
              </a:rPr>
              <a:t>(Michel </a:t>
            </a:r>
            <a:r>
              <a:rPr lang="fr-FR" sz="2400" dirty="0" err="1" smtClean="0">
                <a:latin typeface="Arial"/>
                <a:cs typeface="Arial"/>
              </a:rPr>
              <a:t>Gollac</a:t>
            </a:r>
            <a:r>
              <a:rPr lang="fr-FR" sz="2400" dirty="0" smtClean="0">
                <a:latin typeface="Arial"/>
                <a:cs typeface="Arial"/>
              </a:rPr>
              <a:t>, sociologue au CEE)  </a:t>
            </a:r>
          </a:p>
          <a:p>
            <a:pPr lvl="1" indent="-457200">
              <a:spcAft>
                <a:spcPts val="800"/>
              </a:spcAft>
              <a:buClr>
                <a:srgbClr val="AA0000"/>
              </a:buClr>
            </a:pPr>
            <a:r>
              <a:rPr lang="fr-FR" sz="2400" b="1" dirty="0" smtClean="0">
                <a:latin typeface="Arial"/>
                <a:cs typeface="Arial"/>
              </a:rPr>
              <a:t>	</a:t>
            </a:r>
            <a:r>
              <a:rPr lang="fr-FR" sz="3000" b="1" dirty="0" smtClean="0">
                <a:solidFill>
                  <a:srgbClr val="AA0000"/>
                </a:solidFill>
                <a:latin typeface="Arial"/>
                <a:cs typeface="Arial"/>
              </a:rPr>
              <a:t>→ INTENSIFICATION DU TRAVAIL</a:t>
            </a:r>
            <a:endParaRPr lang="fr-FR" sz="2400" b="1" dirty="0" smtClean="0">
              <a:latin typeface="Arial"/>
              <a:cs typeface="Arial"/>
            </a:endParaRPr>
          </a:p>
          <a:p>
            <a:pPr marL="457200" indent="-457200"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400" b="1" dirty="0" smtClean="0">
              <a:latin typeface="Arial"/>
              <a:cs typeface="Arial"/>
            </a:endParaRPr>
          </a:p>
          <a:p>
            <a:pPr marL="457200" indent="-457200"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Avec un accroissement statistiquement significatif des pénibilités physiques (TMS) et psychiques 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(</a:t>
            </a:r>
            <a:r>
              <a:rPr lang="fr-FR" sz="2400" b="1" dirty="0" err="1" smtClean="0">
                <a:solidFill>
                  <a:srgbClr val="AA0000"/>
                </a:solidFill>
                <a:latin typeface="Arial"/>
                <a:cs typeface="Arial"/>
              </a:rPr>
              <a:t>burn-out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)</a:t>
            </a:r>
            <a:r>
              <a:rPr lang="fr-FR" sz="2400" b="1" dirty="0" smtClean="0">
                <a:latin typeface="Arial"/>
                <a:cs typeface="Arial"/>
              </a:rPr>
              <a:t>:  </a:t>
            </a:r>
          </a:p>
          <a:p>
            <a:pPr lvl="1" indent="-457200">
              <a:spcAft>
                <a:spcPts val="800"/>
              </a:spcAft>
              <a:buClr>
                <a:srgbClr val="AA0000"/>
              </a:buClr>
            </a:pPr>
            <a:r>
              <a:rPr lang="fr-FR" sz="2400" b="1" dirty="0" smtClean="0">
                <a:latin typeface="Arial"/>
                <a:cs typeface="Arial"/>
              </a:rPr>
              <a:t>	</a:t>
            </a:r>
            <a:r>
              <a:rPr lang="fr-FR" sz="3000" b="1" dirty="0" smtClean="0">
                <a:solidFill>
                  <a:srgbClr val="AA0000"/>
                </a:solidFill>
                <a:latin typeface="Arial"/>
                <a:cs typeface="Arial"/>
              </a:rPr>
              <a:t>→ PATHOLOGIES DE SURCHARGE</a:t>
            </a:r>
            <a:endParaRPr lang="fr-FR" sz="2400" b="1" dirty="0" smtClean="0">
              <a:latin typeface="Arial"/>
              <a:cs typeface="Arial"/>
            </a:endParaRPr>
          </a:p>
          <a:p>
            <a:pPr marL="457200" indent="-457200"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400" b="1" dirty="0" smtClean="0">
              <a:latin typeface="Arial"/>
              <a:cs typeface="Arial"/>
            </a:endParaRPr>
          </a:p>
          <a:p>
            <a:pPr marL="457200" indent="-457200"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400" b="1" dirty="0" smtClean="0">
              <a:latin typeface="Arial"/>
              <a:cs typeface="Arial"/>
            </a:endParaRPr>
          </a:p>
          <a:p>
            <a:pPr marL="457200" indent="-457200"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4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BURN-OUT ET ÉVOLUTIONS DU TRAVAIL (2)</a:t>
            </a:r>
            <a:b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2500" b="1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L’intensification</a:t>
            </a:r>
            <a:r>
              <a:rPr lang="en-US" sz="25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du travail</a:t>
            </a:r>
            <a:r>
              <a:rPr lang="en-US" sz="2500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(</a:t>
            </a:r>
            <a:r>
              <a:rPr lang="en-US" sz="2500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données</a:t>
            </a:r>
            <a:r>
              <a:rPr lang="en-US" sz="2500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500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sociologiques</a:t>
            </a:r>
            <a:r>
              <a:rPr lang="en-US" sz="2500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– M. </a:t>
            </a:r>
            <a:r>
              <a:rPr lang="en-US" sz="2500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Gollac</a:t>
            </a:r>
            <a:r>
              <a:rPr lang="en-US" sz="2500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)</a:t>
            </a:r>
            <a:endParaRPr lang="en-US" sz="2500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7526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300" b="1" dirty="0" smtClean="0">
                <a:latin typeface="Arial"/>
                <a:cs typeface="Arial"/>
              </a:rPr>
              <a:t>Accroissement des contraintes pesant sur le </a:t>
            </a:r>
            <a:r>
              <a:rPr lang="fr-FR" sz="2300" b="1" dirty="0" smtClean="0">
                <a:solidFill>
                  <a:srgbClr val="AA0000"/>
                </a:solidFill>
                <a:latin typeface="Arial"/>
                <a:cs typeface="Arial"/>
              </a:rPr>
              <a:t>rythme de travail</a:t>
            </a:r>
          </a:p>
          <a:p>
            <a:pPr marL="457200" indent="-457200"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300" b="1" dirty="0" smtClean="0">
                <a:solidFill>
                  <a:srgbClr val="AA0000"/>
                </a:solidFill>
                <a:latin typeface="Arial"/>
                <a:cs typeface="Arial"/>
              </a:rPr>
              <a:t>Cumul des contraintes industrielles</a:t>
            </a:r>
            <a:r>
              <a:rPr lang="fr-FR" sz="2300" b="1" dirty="0" smtClean="0">
                <a:latin typeface="Arial"/>
                <a:cs typeface="Arial"/>
              </a:rPr>
              <a:t> (normes de production, cadence) </a:t>
            </a:r>
            <a:r>
              <a:rPr lang="fr-FR" sz="2300" b="1" dirty="0" smtClean="0">
                <a:solidFill>
                  <a:srgbClr val="AA0000"/>
                </a:solidFill>
                <a:latin typeface="Arial"/>
                <a:cs typeface="Arial"/>
              </a:rPr>
              <a:t>et marchandes</a:t>
            </a:r>
            <a:r>
              <a:rPr lang="fr-FR" sz="2300" b="1" dirty="0" smtClean="0">
                <a:latin typeface="Arial"/>
                <a:cs typeface="Arial"/>
              </a:rPr>
              <a:t/>
            </a:r>
            <a:br>
              <a:rPr lang="fr-FR" sz="2300" b="1" dirty="0" smtClean="0">
                <a:latin typeface="Arial"/>
                <a:cs typeface="Arial"/>
              </a:rPr>
            </a:br>
            <a:r>
              <a:rPr lang="fr-FR" sz="2300" b="1" dirty="0" smtClean="0">
                <a:latin typeface="Arial"/>
                <a:cs typeface="Arial"/>
              </a:rPr>
              <a:t>(dépendance immédiate à la demande; contact clients, public), </a:t>
            </a:r>
            <a:r>
              <a:rPr lang="fr-FR" sz="2300" b="1" dirty="0" smtClean="0">
                <a:solidFill>
                  <a:srgbClr val="AA0000"/>
                </a:solidFill>
                <a:latin typeface="Arial"/>
                <a:cs typeface="Arial"/>
              </a:rPr>
              <a:t>même dans les métiers de service</a:t>
            </a:r>
          </a:p>
          <a:p>
            <a:pPr marL="457200" indent="-457200"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300" b="1" dirty="0" smtClean="0">
                <a:latin typeface="Arial"/>
                <a:cs typeface="Arial"/>
              </a:rPr>
              <a:t>Passage de l’intensité « débit » à la </a:t>
            </a:r>
            <a:r>
              <a:rPr lang="fr-FR" sz="2300" b="1" dirty="0" smtClean="0">
                <a:solidFill>
                  <a:srgbClr val="AA0000"/>
                </a:solidFill>
                <a:latin typeface="Arial"/>
                <a:cs typeface="Arial"/>
              </a:rPr>
              <a:t>gestion contrainte de la complexité</a:t>
            </a:r>
            <a:r>
              <a:rPr lang="fr-FR" sz="2300" b="1" dirty="0" smtClean="0">
                <a:latin typeface="Arial"/>
                <a:cs typeface="Arial"/>
              </a:rPr>
              <a:t>, où le travailleur doit arbitrer lui-même face à des </a:t>
            </a:r>
            <a:r>
              <a:rPr lang="fr-FR" sz="2300" b="1" dirty="0" smtClean="0">
                <a:solidFill>
                  <a:srgbClr val="AA0000"/>
                </a:solidFill>
                <a:latin typeface="Arial"/>
                <a:cs typeface="Arial"/>
              </a:rPr>
              <a:t>injonctions paradoxales</a:t>
            </a:r>
            <a:r>
              <a:rPr lang="fr-FR" sz="2300" b="1" dirty="0" smtClean="0">
                <a:latin typeface="Arial"/>
                <a:cs typeface="Arial"/>
              </a:rPr>
              <a:t> (rapidité – procédures – normes opposables – qualité –</a:t>
            </a:r>
            <a:br>
              <a:rPr lang="fr-FR" sz="2300" b="1" dirty="0" smtClean="0">
                <a:latin typeface="Arial"/>
                <a:cs typeface="Arial"/>
              </a:rPr>
            </a:br>
            <a:r>
              <a:rPr lang="fr-FR" sz="2300" b="1" dirty="0" smtClean="0">
                <a:latin typeface="Arial"/>
                <a:cs typeface="Arial"/>
              </a:rPr>
              <a:t>sécurité – satisfaction client – tâches multiples – interruption tâche – réduction effectifs)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BURN-OUT ET ÉVOLUTIONS DU TRAVAIL (3)</a:t>
            </a:r>
            <a:b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000" b="1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</a:t>
            </a:r>
            <a:r>
              <a:rPr lang="en-US" sz="3000" b="1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onnées</a:t>
            </a:r>
            <a:r>
              <a:rPr lang="en-US" sz="30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000" b="1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sociologiques</a:t>
            </a:r>
            <a:r>
              <a:rPr lang="en-US" sz="30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– M. </a:t>
            </a:r>
            <a:r>
              <a:rPr lang="en-US" sz="3000" b="1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Gollac</a:t>
            </a:r>
            <a:endParaRPr lang="en-US" sz="30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Energie mobilisée par l’instant présent et le travail « mesurable » </a:t>
            </a:r>
            <a:r>
              <a:rPr lang="fr-FR" sz="2400" b="1" dirty="0" smtClean="0">
                <a:latin typeface="Arial"/>
                <a:cs typeface="Arial"/>
              </a:rPr>
              <a:t>= Impossibilité de dégager/valoriser le temps nécessaire à l’élaboration collective des situations de travail (et donc à la construction de nouvelles compétences)</a:t>
            </a:r>
          </a:p>
          <a:p>
            <a:pPr marL="457200" indent="-457200"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1000" b="1" dirty="0" smtClean="0">
              <a:latin typeface="Arial"/>
              <a:cs typeface="Arial"/>
            </a:endParaRPr>
          </a:p>
          <a:p>
            <a:pPr marL="457200" indent="-457200"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Organisations du travail déficientes</a:t>
            </a:r>
            <a:r>
              <a:rPr lang="fr-FR" sz="2400" b="1" dirty="0" smtClean="0">
                <a:latin typeface="Arial"/>
                <a:cs typeface="Arial"/>
              </a:rPr>
              <a:t> (nouvelles techniques managériales) </a:t>
            </a:r>
          </a:p>
          <a:p>
            <a:pPr marL="457200" indent="-457200"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1000" b="1" dirty="0" smtClean="0">
              <a:latin typeface="Arial"/>
              <a:cs typeface="Arial"/>
            </a:endParaRPr>
          </a:p>
          <a:p>
            <a:pPr marL="457200" indent="-457200"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Impossibilité d’atteindre un résultat satisfaisant </a:t>
            </a:r>
            <a:r>
              <a:rPr lang="fr-FR" sz="2400" b="1" dirty="0" smtClean="0">
                <a:latin typeface="Arial"/>
                <a:cs typeface="Arial"/>
              </a:rPr>
              <a:t>(frustration, démotivation, </a:t>
            </a:r>
            <a:r>
              <a:rPr lang="fr-FR" sz="2400" b="1" dirty="0" err="1" smtClean="0">
                <a:latin typeface="Arial"/>
                <a:cs typeface="Arial"/>
              </a:rPr>
              <a:t>auto-dévalorisation</a:t>
            </a:r>
            <a:r>
              <a:rPr lang="fr-FR" sz="2400" b="1" dirty="0" smtClean="0">
                <a:latin typeface="Arial"/>
                <a:cs typeface="Arial"/>
              </a:rPr>
              <a:t>)</a:t>
            </a:r>
          </a:p>
          <a:p>
            <a:pPr marL="457200" indent="-457200">
              <a:spcAft>
                <a:spcPts val="800"/>
              </a:spcAft>
              <a:buClr>
                <a:srgbClr val="AA0000"/>
              </a:buClr>
            </a:pPr>
            <a:endParaRPr lang="fr-FR" sz="23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1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BURN-OUT ET PSYCHODYNAMIQUE DU TRAVAIL</a:t>
            </a:r>
            <a:endParaRPr lang="en-US" sz="41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La reconnaissance, pivot de la construction identitaire et du plaisir au travail: </a:t>
            </a:r>
          </a:p>
          <a:p>
            <a:pPr marL="914400" lvl="1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dirty="0" smtClean="0">
                <a:latin typeface="Arial"/>
                <a:cs typeface="Arial"/>
              </a:rPr>
              <a:t>être reconnu pour ce que l’on fait</a:t>
            </a:r>
          </a:p>
          <a:p>
            <a:pPr marL="914400" lvl="1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dirty="0" smtClean="0">
                <a:latin typeface="Arial"/>
                <a:cs typeface="Arial"/>
              </a:rPr>
              <a:t>se reconnaître dans ce que l’on fait</a:t>
            </a: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La dégradation du sentiment d’accomplissement personnel du </a:t>
            </a:r>
            <a:r>
              <a:rPr lang="fr-FR" sz="2200" b="1" dirty="0" err="1" smtClean="0">
                <a:latin typeface="Arial"/>
                <a:cs typeface="Arial"/>
              </a:rPr>
              <a:t>burn-out</a:t>
            </a:r>
            <a:r>
              <a:rPr lang="fr-FR" sz="2200" b="1" dirty="0" smtClean="0">
                <a:latin typeface="Arial"/>
                <a:cs typeface="Arial"/>
              </a:rPr>
              <a:t> est lié à l’échec de la </a:t>
            </a:r>
            <a:r>
              <a:rPr lang="fr-FR" sz="2200" b="1" dirty="0" err="1" smtClean="0">
                <a:latin typeface="Arial"/>
                <a:cs typeface="Arial"/>
              </a:rPr>
              <a:t>psychodynamique</a:t>
            </a:r>
            <a:r>
              <a:rPr lang="fr-FR" sz="2200" b="1" dirty="0" smtClean="0">
                <a:latin typeface="Arial"/>
                <a:cs typeface="Arial"/>
              </a:rPr>
              <a:t> de la reconnaissance dans le travail : </a:t>
            </a:r>
          </a:p>
          <a:p>
            <a:pPr marL="914400" lvl="1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dirty="0" smtClean="0">
                <a:latin typeface="Arial"/>
                <a:cs typeface="Arial"/>
              </a:rPr>
              <a:t>vécu de non reconnaissance de l’effort consenti, de l’expérience , de la compétence.</a:t>
            </a:r>
          </a:p>
          <a:p>
            <a:pPr marL="914400" lvl="1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dirty="0" smtClean="0">
                <a:latin typeface="Arial"/>
                <a:cs typeface="Arial"/>
              </a:rPr>
              <a:t>vécu d’inachèvement, d’insatisfaction dans l’accomplissement de la tâche (« mission impossible »</a:t>
            </a:r>
            <a:br>
              <a:rPr lang="fr-FR" sz="2200" dirty="0" smtClean="0">
                <a:latin typeface="Arial"/>
                <a:cs typeface="Arial"/>
              </a:rPr>
            </a:br>
            <a:r>
              <a:rPr lang="fr-FR" sz="2200" dirty="0" smtClean="0">
                <a:latin typeface="Arial"/>
                <a:cs typeface="Arial"/>
              </a:rPr>
              <a:t>/épuisement/culpabilisation/</a:t>
            </a:r>
            <a:r>
              <a:rPr lang="fr-FR" sz="2200" dirty="0" err="1" smtClean="0">
                <a:latin typeface="Arial"/>
                <a:cs typeface="Arial"/>
              </a:rPr>
              <a:t>auto-dévalorisation</a:t>
            </a:r>
            <a:r>
              <a:rPr lang="fr-FR" sz="2200" dirty="0" smtClean="0">
                <a:latin typeface="Arial"/>
                <a:cs typeface="Arial"/>
              </a:rPr>
              <a:t>)</a:t>
            </a:r>
            <a:endParaRPr lang="fr-FR" sz="22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 Confrontation épuisante/désespérante au déni de perception du réel par l’encadrement</a:t>
            </a: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2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 BURN-OUT : QUE FAIRE ? (1)</a:t>
            </a:r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2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 </a:t>
            </a:r>
            <a:r>
              <a:rPr lang="en-US" sz="3200" b="1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démarche</a:t>
            </a:r>
            <a:r>
              <a:rPr lang="en-US" sz="32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diagnostique</a:t>
            </a:r>
            <a:endParaRPr lang="en-US" sz="32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300" b="1" dirty="0" smtClean="0">
                <a:solidFill>
                  <a:srgbClr val="AA0000"/>
                </a:solidFill>
                <a:latin typeface="Arial"/>
                <a:cs typeface="Arial"/>
              </a:rPr>
              <a:t>Savoir distinguer le </a:t>
            </a:r>
            <a:r>
              <a:rPr lang="fr-FR" sz="2300" b="1" dirty="0" err="1" smtClean="0">
                <a:solidFill>
                  <a:srgbClr val="AA0000"/>
                </a:solidFill>
                <a:latin typeface="Arial"/>
                <a:cs typeface="Arial"/>
              </a:rPr>
              <a:t>burn-out</a:t>
            </a:r>
            <a:r>
              <a:rPr lang="fr-FR" sz="2300" b="1" dirty="0" smtClean="0">
                <a:solidFill>
                  <a:srgbClr val="AA0000"/>
                </a:solidFill>
                <a:latin typeface="Arial"/>
                <a:cs typeface="Arial"/>
              </a:rPr>
              <a:t> </a:t>
            </a:r>
            <a:r>
              <a:rPr lang="fr-FR" sz="2300" b="1" dirty="0" smtClean="0">
                <a:latin typeface="Arial"/>
                <a:cs typeface="Arial"/>
              </a:rPr>
              <a:t>des autres décompensations psychiatriques (triade pathognomonique, rapport subjectif au travail)</a:t>
            </a: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300" b="1" dirty="0" smtClean="0">
                <a:solidFill>
                  <a:srgbClr val="AA0000"/>
                </a:solidFill>
                <a:latin typeface="Arial"/>
                <a:cs typeface="Arial"/>
              </a:rPr>
              <a:t>Evaluer le risque suicidaire et les troubles associés ou les évolutions compliquées</a:t>
            </a:r>
            <a:r>
              <a:rPr lang="fr-FR" sz="2300" b="1" dirty="0" smtClean="0">
                <a:latin typeface="Arial"/>
                <a:cs typeface="Arial"/>
              </a:rPr>
              <a:t> : addictions, PTSD, dépression, troubles anxieux, somatisations (risque cardio-vasculaire).</a:t>
            </a:r>
            <a:endParaRPr lang="fr-FR" sz="23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300" b="1" dirty="0" smtClean="0">
                <a:solidFill>
                  <a:srgbClr val="AA0000"/>
                </a:solidFill>
                <a:latin typeface="Arial"/>
                <a:cs typeface="Arial"/>
              </a:rPr>
              <a:t>Contacter </a:t>
            </a:r>
            <a:r>
              <a:rPr lang="fr-FR" sz="2300" b="1" dirty="0" smtClean="0">
                <a:solidFill>
                  <a:srgbClr val="AA0000"/>
                </a:solidFill>
                <a:latin typeface="Arial"/>
                <a:cs typeface="Arial"/>
              </a:rPr>
              <a:t>le médecin du travail </a:t>
            </a:r>
            <a:r>
              <a:rPr lang="fr-FR" sz="2300" b="1" dirty="0" smtClean="0">
                <a:latin typeface="Arial"/>
                <a:cs typeface="Arial"/>
              </a:rPr>
              <a:t>pour alerter et avoir un éclairage sur l’O.T</a:t>
            </a: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300" b="1" dirty="0" smtClean="0">
                <a:solidFill>
                  <a:srgbClr val="AA0000"/>
                </a:solidFill>
                <a:latin typeface="Arial"/>
                <a:cs typeface="Arial"/>
              </a:rPr>
              <a:t>Orienter vers les consultations de pathologies professionnelles</a:t>
            </a:r>
            <a:r>
              <a:rPr lang="fr-FR" sz="2300" b="1" dirty="0" smtClean="0">
                <a:latin typeface="Arial"/>
                <a:cs typeface="Arial"/>
              </a:rPr>
              <a:t> pour évaluer plus précisément</a:t>
            </a:r>
            <a:br>
              <a:rPr lang="fr-FR" sz="2300" b="1" dirty="0" smtClean="0">
                <a:latin typeface="Arial"/>
                <a:cs typeface="Arial"/>
              </a:rPr>
            </a:br>
            <a:r>
              <a:rPr lang="fr-FR" sz="2300" b="1" dirty="0" smtClean="0">
                <a:latin typeface="Arial"/>
                <a:cs typeface="Arial"/>
              </a:rPr>
              <a:t>le lien santé/travail (Médecine E- CHU ANGERS)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 BURN-OUT : QUE FAIRE ? (2)</a:t>
            </a:r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2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 </a:t>
            </a:r>
            <a:r>
              <a:rPr lang="en-US" sz="3200" b="1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démarche</a:t>
            </a:r>
            <a:r>
              <a:rPr lang="en-US" sz="32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diagnostique</a:t>
            </a:r>
            <a:endParaRPr lang="en-US" sz="32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L’arrêt de travail prolongé ++ </a:t>
            </a: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Prescrire </a:t>
            </a:r>
            <a:r>
              <a:rPr lang="fr-FR" sz="2200" b="1" dirty="0" smtClean="0">
                <a:latin typeface="Arial"/>
                <a:cs typeface="Arial"/>
              </a:rPr>
              <a:t>des psychotropes?? </a:t>
            </a:r>
          </a:p>
          <a:p>
            <a:pPr marL="914400" lvl="1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dirty="0" smtClean="0">
                <a:latin typeface="Arial"/>
                <a:cs typeface="Arial"/>
              </a:rPr>
              <a:t>Les troubles du sommeil : oui</a:t>
            </a:r>
          </a:p>
          <a:p>
            <a:pPr marL="914400" lvl="1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dirty="0" smtClean="0">
                <a:latin typeface="Arial"/>
                <a:cs typeface="Arial"/>
              </a:rPr>
              <a:t>ATD , anxiolytiques? : Seulement si « complications »psychiatriques  associées : PTSD, dépressions, TP, TAG,.. </a:t>
            </a:r>
            <a:endParaRPr lang="fr-FR" sz="2200" dirty="0" smtClean="0"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Hospitaliser </a:t>
            </a:r>
            <a:r>
              <a:rPr lang="fr-FR" sz="2200" b="1" dirty="0" smtClean="0">
                <a:latin typeface="Arial"/>
                <a:cs typeface="Arial"/>
              </a:rPr>
              <a:t>si:</a:t>
            </a:r>
          </a:p>
          <a:p>
            <a:pPr marL="914400" lvl="1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dirty="0" smtClean="0">
                <a:latin typeface="Arial"/>
                <a:cs typeface="Arial"/>
              </a:rPr>
              <a:t>Risque suicidaire</a:t>
            </a:r>
          </a:p>
          <a:p>
            <a:pPr marL="914400" lvl="1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dirty="0" smtClean="0">
                <a:latin typeface="Arial"/>
                <a:cs typeface="Arial"/>
              </a:rPr>
              <a:t>Gravité du tableau d’épuisement et risque somatique </a:t>
            </a: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solidFill>
                  <a:srgbClr val="AA0000"/>
                </a:solidFill>
                <a:latin typeface="Arial"/>
                <a:cs typeface="Arial"/>
              </a:rPr>
              <a:t>Si besoin d’hospitalisation, préférer en première intention les Unités d’accueil de crises </a:t>
            </a:r>
            <a:r>
              <a:rPr lang="fr-FR" sz="2200" b="1" dirty="0" smtClean="0">
                <a:latin typeface="Arial"/>
                <a:cs typeface="Arial"/>
              </a:rPr>
              <a:t>(et non les services de psychiatrie conventionnels)</a:t>
            </a: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</a:pPr>
            <a:r>
              <a:rPr lang="fr-FR" sz="2200" b="1" dirty="0" smtClean="0"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 BURN-OUT : QUE FAIRE ? (3)</a:t>
            </a:r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200" b="1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Une</a:t>
            </a:r>
            <a:r>
              <a:rPr lang="en-US" sz="32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démarche</a:t>
            </a:r>
            <a:r>
              <a:rPr lang="en-US" sz="32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thérapeutique</a:t>
            </a:r>
            <a:r>
              <a:rPr lang="en-US" sz="32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pluri-disciplinaire</a:t>
            </a:r>
            <a:endParaRPr lang="en-US" sz="32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0574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</a:pPr>
            <a:r>
              <a:rPr lang="fr-FR" sz="2800" b="1" dirty="0" smtClean="0">
                <a:latin typeface="Arial"/>
                <a:cs typeface="Arial"/>
              </a:rPr>
              <a:t>Garder un lien avec le médecin du travail pour:</a:t>
            </a:r>
            <a:br>
              <a:rPr lang="fr-FR" sz="2800" b="1" dirty="0" smtClean="0">
                <a:latin typeface="Arial"/>
                <a:cs typeface="Arial"/>
              </a:rPr>
            </a:br>
            <a:endParaRPr lang="fr-FR" sz="2800" b="1" dirty="0" smtClean="0">
              <a:latin typeface="Arial"/>
              <a:cs typeface="Arial"/>
            </a:endParaRPr>
          </a:p>
          <a:p>
            <a:pPr marL="914400" lvl="1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800" b="1" dirty="0" smtClean="0">
                <a:latin typeface="Arial"/>
                <a:cs typeface="Arial"/>
              </a:rPr>
              <a:t>un suivi parallèle du retour au travail (santé mentale et santé au travail)</a:t>
            </a:r>
          </a:p>
          <a:p>
            <a:pPr marL="914400" lvl="1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800" b="1" dirty="0" smtClean="0">
                <a:latin typeface="Arial"/>
                <a:cs typeface="Arial"/>
              </a:rPr>
              <a:t>l’aménagement des conditions de travail individuelles</a:t>
            </a:r>
          </a:p>
          <a:p>
            <a:pPr marL="914400" lvl="1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800" b="1" dirty="0" smtClean="0">
                <a:latin typeface="Arial"/>
                <a:cs typeface="Arial"/>
              </a:rPr>
              <a:t>l’analyse et l’amélioration de l’O.T dans un but de prévention … pour tous.</a:t>
            </a: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8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5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BURN-OUT : ÉMERGENCE D’UN CONCEPT</a:t>
            </a:r>
            <a:r>
              <a:rPr lang="en-US" sz="36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36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2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“un </a:t>
            </a:r>
            <a:r>
              <a:rPr lang="en-US" sz="2600" b="1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terme</a:t>
            </a:r>
            <a:r>
              <a:rPr lang="en-US" sz="2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600" b="1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créé</a:t>
            </a:r>
            <a:r>
              <a:rPr lang="en-US" sz="2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par des </a:t>
            </a:r>
            <a:r>
              <a:rPr lang="en-US" sz="2600" b="1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soignants</a:t>
            </a:r>
            <a:r>
              <a:rPr lang="en-US" sz="2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pour des </a:t>
            </a:r>
            <a:r>
              <a:rPr lang="en-US" sz="2600" b="1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soignants</a:t>
            </a:r>
            <a:r>
              <a:rPr lang="en-US" sz="2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”</a:t>
            </a:r>
            <a:endParaRPr lang="en-US" sz="26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764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Précurseurs en France: fin des années 50</a:t>
            </a:r>
          </a:p>
          <a:p>
            <a:pPr marL="813600" lvl="1" indent="-36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dirty="0" smtClean="0">
                <a:latin typeface="Arial"/>
                <a:cs typeface="Arial"/>
              </a:rPr>
              <a:t>les états d’épuisement au travail (Claude Veil, 1959)</a:t>
            </a: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Années 70 aux USA </a:t>
            </a:r>
            <a:r>
              <a:rPr lang="fr-FR" sz="1600" dirty="0" smtClean="0">
                <a:latin typeface="Arial"/>
                <a:cs typeface="Arial"/>
              </a:rPr>
              <a:t>(</a:t>
            </a:r>
            <a:r>
              <a:rPr lang="fr-FR" sz="1600" dirty="0" err="1" smtClean="0">
                <a:latin typeface="Arial"/>
                <a:cs typeface="Arial"/>
              </a:rPr>
              <a:t>désinstitutionnalisation</a:t>
            </a:r>
            <a:r>
              <a:rPr lang="fr-FR" sz="1600" dirty="0" smtClean="0">
                <a:latin typeface="Arial"/>
                <a:cs typeface="Arial"/>
              </a:rPr>
              <a:t> soins: Free </a:t>
            </a:r>
            <a:r>
              <a:rPr lang="fr-FR" sz="1600" dirty="0" err="1" smtClean="0">
                <a:latin typeface="Arial"/>
                <a:cs typeface="Arial"/>
              </a:rPr>
              <a:t>clinic</a:t>
            </a:r>
            <a:r>
              <a:rPr lang="fr-FR" sz="1600" dirty="0" smtClean="0">
                <a:latin typeface="Arial"/>
                <a:cs typeface="Arial"/>
              </a:rPr>
              <a:t>)</a:t>
            </a:r>
            <a:br>
              <a:rPr lang="fr-FR" sz="1600" dirty="0" smtClean="0">
                <a:latin typeface="Arial"/>
                <a:cs typeface="Arial"/>
              </a:rPr>
            </a:br>
            <a:r>
              <a:rPr lang="fr-FR" sz="1600" dirty="0" smtClean="0">
                <a:latin typeface="Arial"/>
                <a:cs typeface="Arial"/>
              </a:rPr>
              <a:t>Bradley(1969), Freudenberger(1974), Maslach(1976)</a:t>
            </a: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</a:pPr>
            <a:endParaRPr lang="fr-FR" sz="200" dirty="0" smtClean="0">
              <a:latin typeface="Arial"/>
              <a:cs typeface="Arial"/>
            </a:endParaRPr>
          </a:p>
          <a:p>
            <a:pPr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</a:pP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« </a:t>
            </a:r>
            <a:r>
              <a:rPr lang="fr-FR" sz="2000" b="1" dirty="0" err="1" smtClean="0">
                <a:solidFill>
                  <a:srgbClr val="AA0000"/>
                </a:solidFill>
                <a:latin typeface="Arial"/>
                <a:cs typeface="Arial"/>
              </a:rPr>
              <a:t>burn</a:t>
            </a: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 out » : consumé de l’intérieur  </a:t>
            </a:r>
            <a:r>
              <a:rPr lang="fr-FR" sz="2000" b="1" dirty="0" smtClean="0">
                <a:latin typeface="Arial"/>
                <a:cs typeface="Arial"/>
              </a:rPr>
              <a:t>(« cramé »)</a:t>
            </a:r>
          </a:p>
          <a:p>
            <a:pPr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</a:pPr>
            <a:r>
              <a:rPr lang="fr-FR" sz="2000" dirty="0" smtClean="0">
                <a:latin typeface="Arial"/>
                <a:cs typeface="Arial"/>
              </a:rPr>
              <a:t>terme utilisé spontanément (argot) par soignants ou bénévoles pour parler de collègues surmenés et devenus cyniques vis-à-vis des personnes qu’ils prenaient en charge (et avec souvent recours </a:t>
            </a:r>
            <a:r>
              <a:rPr lang="fr-FR" sz="2000" dirty="0" err="1" smtClean="0">
                <a:latin typeface="Arial"/>
                <a:cs typeface="Arial"/>
              </a:rPr>
              <a:t>addictifs</a:t>
            </a:r>
            <a:r>
              <a:rPr lang="fr-FR" sz="2000" dirty="0" smtClean="0">
                <a:latin typeface="Arial"/>
                <a:cs typeface="Arial"/>
              </a:rPr>
              <a:t> POUR TENIR).</a:t>
            </a:r>
          </a:p>
          <a:p>
            <a:pPr marL="813600" lvl="1" indent="-36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Une réalité sociale constatée</a:t>
            </a:r>
          </a:p>
          <a:p>
            <a:pPr marL="813600" lvl="1" indent="-3600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Une entité clinique contestée : méfiance de</a:t>
            </a:r>
            <a:br>
              <a:rPr lang="fr-FR" sz="2000" b="1" dirty="0" smtClean="0">
                <a:latin typeface="Arial"/>
                <a:cs typeface="Arial"/>
              </a:rPr>
            </a:br>
            <a:r>
              <a:rPr lang="fr-FR" sz="2000" b="1" dirty="0" smtClean="0">
                <a:latin typeface="Arial"/>
                <a:cs typeface="Arial"/>
              </a:rPr>
              <a:t>la communauté scientifique (« pop psychologie »,</a:t>
            </a:r>
            <a:br>
              <a:rPr lang="fr-FR" sz="2000" b="1" dirty="0" smtClean="0">
                <a:latin typeface="Arial"/>
                <a:cs typeface="Arial"/>
              </a:rPr>
            </a:br>
            <a:r>
              <a:rPr lang="fr-FR" sz="2000" b="1" dirty="0" smtClean="0">
                <a:latin typeface="Arial"/>
                <a:cs typeface="Arial"/>
              </a:rPr>
              <a:t>concept fourre-tout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BIBLIOGRAPHIE BURN-OUT</a:t>
            </a:r>
            <a:endParaRPr lang="en-US" sz="46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716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buClr>
                <a:srgbClr val="AA0000"/>
              </a:buClr>
              <a:buFont typeface="Arial"/>
              <a:buChar char="•"/>
            </a:pPr>
            <a:r>
              <a:rPr lang="fr-FR" sz="2400" b="1" dirty="0" smtClean="0"/>
              <a:t>Dossier du  Concours Médical d’Avril 2008 </a:t>
            </a:r>
            <a:r>
              <a:rPr lang="fr-FR" sz="2400" dirty="0" smtClean="0"/>
              <a:t>(Eric Galam, Yves Léopold), tome 130</a:t>
            </a:r>
          </a:p>
          <a:p>
            <a:pPr marL="457200" indent="-457200">
              <a:lnSpc>
                <a:spcPct val="90000"/>
              </a:lnSpc>
              <a:buClr>
                <a:srgbClr val="AA0000"/>
              </a:buClr>
              <a:buFont typeface="Arial"/>
              <a:buChar char="•"/>
            </a:pPr>
            <a:r>
              <a:rPr lang="fr-FR" sz="2400" b="1" dirty="0" err="1" smtClean="0"/>
              <a:t>F.Baumann</a:t>
            </a:r>
            <a:r>
              <a:rPr lang="fr-FR" sz="2400" b="1" dirty="0" smtClean="0"/>
              <a:t>, BURN-OUT, quand le travail rend malade, ED. Josette</a:t>
            </a:r>
            <a:r>
              <a:rPr lang="fr-FR" sz="2400" dirty="0" smtClean="0"/>
              <a:t>, Lyon, 2006 </a:t>
            </a:r>
          </a:p>
          <a:p>
            <a:pPr marL="457200" indent="-457200">
              <a:lnSpc>
                <a:spcPct val="90000"/>
              </a:lnSpc>
              <a:buClr>
                <a:srgbClr val="AA0000"/>
              </a:buClr>
              <a:buFont typeface="Arial"/>
              <a:buChar char="•"/>
            </a:pPr>
            <a:r>
              <a:rPr lang="fr-FR" sz="2400" b="1" dirty="0" err="1" smtClean="0"/>
              <a:t>M.Estryn-Behar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D.Musser</a:t>
            </a:r>
            <a:r>
              <a:rPr lang="fr-FR" sz="2400" b="1" dirty="0" smtClean="0"/>
              <a:t>, Promouvoir la santé des soignants,</a:t>
            </a:r>
            <a:r>
              <a:rPr lang="fr-FR" sz="2400" dirty="0" smtClean="0"/>
              <a:t> Concours Médical 2007, tome129</a:t>
            </a:r>
          </a:p>
          <a:p>
            <a:pPr marL="457200" indent="-457200">
              <a:lnSpc>
                <a:spcPct val="90000"/>
              </a:lnSpc>
              <a:buClr>
                <a:srgbClr val="AA0000"/>
              </a:buClr>
              <a:buFont typeface="Arial"/>
              <a:buChar char="•"/>
            </a:pPr>
            <a:r>
              <a:rPr lang="fr-FR" sz="2400" b="1" dirty="0" smtClean="0"/>
              <a:t>Pierre </a:t>
            </a:r>
            <a:r>
              <a:rPr lang="fr-FR" sz="2400" b="1" dirty="0" err="1" smtClean="0"/>
              <a:t>Canouï</a:t>
            </a:r>
            <a:r>
              <a:rPr lang="fr-FR" sz="2400" b="1" dirty="0" smtClean="0"/>
              <a:t>, Aline </a:t>
            </a:r>
            <a:r>
              <a:rPr lang="fr-FR" sz="2400" b="1" dirty="0" err="1" smtClean="0"/>
              <a:t>Mauranges</a:t>
            </a:r>
            <a:r>
              <a:rPr lang="fr-FR" sz="2400" b="1" dirty="0" smtClean="0"/>
              <a:t>: Le </a:t>
            </a:r>
            <a:r>
              <a:rPr lang="fr-FR" sz="2400" b="1" dirty="0" err="1" smtClean="0"/>
              <a:t>burn</a:t>
            </a:r>
            <a:r>
              <a:rPr lang="fr-FR" sz="2400" b="1" dirty="0" smtClean="0"/>
              <a:t> out à l’hôpital, </a:t>
            </a:r>
            <a:r>
              <a:rPr lang="fr-FR" sz="2400" dirty="0" smtClean="0"/>
              <a:t>Masson, 2008</a:t>
            </a:r>
          </a:p>
          <a:p>
            <a:pPr marL="457200" indent="-457200">
              <a:lnSpc>
                <a:spcPct val="90000"/>
              </a:lnSpc>
              <a:buClr>
                <a:srgbClr val="AA0000"/>
              </a:buClr>
              <a:buFont typeface="Arial"/>
              <a:buChar char="•"/>
            </a:pPr>
            <a:r>
              <a:rPr lang="fr-FR" sz="2400" b="1" dirty="0" smtClean="0"/>
              <a:t>Catherine </a:t>
            </a:r>
            <a:r>
              <a:rPr lang="fr-FR" sz="2400" b="1" dirty="0" err="1" smtClean="0"/>
              <a:t>Franceschi-Chaix</a:t>
            </a:r>
            <a:r>
              <a:rPr lang="fr-FR" sz="2400" b="1" dirty="0" smtClean="0"/>
              <a:t>: le syndrome de </a:t>
            </a:r>
            <a:r>
              <a:rPr lang="fr-FR" sz="2400" b="1" dirty="0" err="1" smtClean="0"/>
              <a:t>burn-out</a:t>
            </a:r>
            <a:r>
              <a:rPr lang="fr-FR" sz="2400" b="1" dirty="0" smtClean="0"/>
              <a:t>, </a:t>
            </a:r>
            <a:r>
              <a:rPr lang="fr-FR" sz="2400" dirty="0" smtClean="0"/>
              <a:t>thèse de médecine, Limoges, 1992</a:t>
            </a:r>
          </a:p>
          <a:p>
            <a:pPr marL="457200" indent="-457200">
              <a:lnSpc>
                <a:spcPct val="90000"/>
              </a:lnSpc>
              <a:buClr>
                <a:srgbClr val="AA0000"/>
              </a:buClr>
              <a:buFont typeface="Arial"/>
              <a:buChar char="•"/>
            </a:pPr>
            <a:r>
              <a:rPr lang="fr-FR" sz="2400" b="1" dirty="0" err="1" smtClean="0"/>
              <a:t>Volkoff</a:t>
            </a:r>
            <a:r>
              <a:rPr lang="fr-FR" sz="2400" b="1" dirty="0" smtClean="0"/>
              <a:t> S., </a:t>
            </a:r>
            <a:r>
              <a:rPr lang="fr-FR" sz="2400" b="1" dirty="0" err="1" smtClean="0"/>
              <a:t>Gollac</a:t>
            </a:r>
            <a:r>
              <a:rPr lang="fr-FR" sz="2400" b="1" dirty="0" smtClean="0"/>
              <a:t> M.</a:t>
            </a:r>
            <a:r>
              <a:rPr lang="fr-FR" sz="2400" dirty="0" smtClean="0"/>
              <a:t> </a:t>
            </a:r>
            <a:r>
              <a:rPr lang="fr-FR" sz="2400" b="1" dirty="0" smtClean="0"/>
              <a:t>Les conditions de travail,</a:t>
            </a:r>
            <a:r>
              <a:rPr lang="fr-FR" sz="2400" dirty="0" smtClean="0"/>
              <a:t> Paris, Repères/La Découverte, </a:t>
            </a:r>
            <a:r>
              <a:rPr lang="fr-FR" sz="2400" smtClean="0"/>
              <a:t>2000</a:t>
            </a:r>
            <a:endParaRPr lang="fr-FR" sz="2400" smtClean="0"/>
          </a:p>
          <a:p>
            <a:pPr marL="457200" indent="-457200">
              <a:lnSpc>
                <a:spcPct val="90000"/>
              </a:lnSpc>
              <a:buClr>
                <a:srgbClr val="AA0000"/>
              </a:buClr>
              <a:buFont typeface="Arial"/>
              <a:buChar char="•"/>
            </a:pP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819400"/>
            <a:ext cx="8305800" cy="16845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Retrouvez l’intégralité du contenu</a:t>
            </a: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Souffrance &amp; Travail sur</a:t>
            </a:r>
            <a:endParaRPr lang="fr-FR" sz="1500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endParaRPr lang="fr-FR" sz="1500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err="1" smtClean="0">
                <a:latin typeface="Arial"/>
                <a:cs typeface="Arial"/>
              </a:rPr>
              <a:t>www</a:t>
            </a:r>
            <a:r>
              <a:rPr lang="fr-FR" sz="3000" b="1" dirty="0" err="1" smtClean="0">
                <a:solidFill>
                  <a:srgbClr val="AA0000"/>
                </a:solidFill>
                <a:latin typeface="Arial"/>
                <a:cs typeface="Arial"/>
              </a:rPr>
              <a:t>.souffrance-</a:t>
            </a:r>
            <a:r>
              <a:rPr lang="fr-FR" sz="3000" b="1" dirty="0" err="1" smtClean="0">
                <a:latin typeface="Arial"/>
                <a:cs typeface="Arial"/>
              </a:rPr>
              <a:t>et</a:t>
            </a:r>
            <a:r>
              <a:rPr lang="fr-FR" sz="3000" b="1" dirty="0" err="1" smtClean="0">
                <a:solidFill>
                  <a:srgbClr val="AA0000"/>
                </a:solidFill>
                <a:latin typeface="Arial"/>
                <a:cs typeface="Arial"/>
              </a:rPr>
              <a:t>-travail.</a:t>
            </a:r>
            <a:r>
              <a:rPr lang="fr-FR" sz="3000" b="1" dirty="0" err="1" smtClean="0">
                <a:latin typeface="Arial"/>
                <a:cs typeface="Arial"/>
              </a:rPr>
              <a:t>com</a:t>
            </a:r>
            <a:endParaRPr lang="fr-FR" sz="30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6336268"/>
            <a:ext cx="5334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i="1" spc="3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</a:t>
            </a:r>
            <a:r>
              <a:rPr lang="en-US" sz="1600" b="1" i="1" spc="3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acebook.com/Souffrance</a:t>
            </a:r>
            <a:r>
              <a:rPr lang="en-US" sz="1600" b="1" i="1" spc="300" dirty="0" err="1" smtClean="0">
                <a:solidFill>
                  <a:srgbClr val="AA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Et</a:t>
            </a:r>
            <a:r>
              <a:rPr lang="en-US" sz="1600" b="1" i="1" spc="3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Travail</a:t>
            </a:r>
            <a:endParaRPr lang="en-US" sz="1600" b="1" i="1" spc="3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Picture 10" descr="facebook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840" y="6043136"/>
            <a:ext cx="599160" cy="59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5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BURN-OUT : PREMIÈRES DÉFINITIONS</a:t>
            </a:r>
            <a:endParaRPr lang="en-US" sz="26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err="1" smtClean="0">
                <a:latin typeface="Arial"/>
                <a:cs typeface="Arial"/>
              </a:rPr>
              <a:t>Freudenberger</a:t>
            </a:r>
            <a:r>
              <a:rPr lang="fr-FR" sz="2200" b="1" dirty="0" smtClean="0">
                <a:latin typeface="Arial"/>
                <a:cs typeface="Arial"/>
              </a:rPr>
              <a:t>, 1974 (Free </a:t>
            </a:r>
            <a:r>
              <a:rPr lang="fr-FR" sz="2200" b="1" dirty="0" err="1" smtClean="0">
                <a:latin typeface="Arial"/>
                <a:cs typeface="Arial"/>
              </a:rPr>
              <a:t>Clinic</a:t>
            </a:r>
            <a:r>
              <a:rPr lang="fr-FR" sz="2200" b="1" dirty="0" smtClean="0">
                <a:latin typeface="Arial"/>
                <a:cs typeface="Arial"/>
              </a:rPr>
              <a:t>) :</a:t>
            </a:r>
            <a:br>
              <a:rPr lang="fr-FR" sz="2200" b="1" dirty="0" smtClean="0">
                <a:latin typeface="Arial"/>
                <a:cs typeface="Arial"/>
              </a:rPr>
            </a:br>
            <a:r>
              <a:rPr lang="fr-FR" sz="2200" dirty="0" smtClean="0">
                <a:latin typeface="Arial"/>
                <a:cs typeface="Arial"/>
              </a:rPr>
              <a:t>« leurs </a:t>
            </a:r>
            <a:r>
              <a:rPr lang="fr-FR" sz="2200" dirty="0" smtClean="0">
                <a:solidFill>
                  <a:srgbClr val="AA0000"/>
                </a:solidFill>
                <a:latin typeface="Arial"/>
                <a:cs typeface="Arial"/>
              </a:rPr>
              <a:t>ressources internes en viennent à se consumer </a:t>
            </a:r>
            <a:r>
              <a:rPr lang="fr-FR" sz="2200" dirty="0" smtClean="0">
                <a:latin typeface="Arial"/>
                <a:cs typeface="Arial"/>
              </a:rPr>
              <a:t>comme sous l'action des flammes, ne laissant qu'un </a:t>
            </a:r>
            <a:r>
              <a:rPr lang="fr-FR" sz="2200" dirty="0" smtClean="0">
                <a:solidFill>
                  <a:srgbClr val="AA0000"/>
                </a:solidFill>
                <a:latin typeface="Arial"/>
                <a:cs typeface="Arial"/>
              </a:rPr>
              <a:t>vide immense à l'intérieur, même si l’enveloppe externe semble plus ou moins intacte</a:t>
            </a:r>
            <a:r>
              <a:rPr lang="fr-FR" sz="2200" dirty="0" smtClean="0">
                <a:latin typeface="Arial"/>
                <a:cs typeface="Arial"/>
              </a:rPr>
              <a:t> » </a:t>
            </a: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err="1" smtClean="0">
                <a:latin typeface="Arial"/>
                <a:cs typeface="Arial"/>
              </a:rPr>
              <a:t>Maslach</a:t>
            </a:r>
            <a:r>
              <a:rPr lang="fr-FR" sz="2200" b="1" dirty="0" smtClean="0">
                <a:latin typeface="Arial"/>
                <a:cs typeface="Arial"/>
              </a:rPr>
              <a:t> (1976) :</a:t>
            </a:r>
            <a:br>
              <a:rPr lang="fr-FR" sz="2200" b="1" dirty="0" smtClean="0">
                <a:latin typeface="Arial"/>
                <a:cs typeface="Arial"/>
              </a:rPr>
            </a:br>
            <a:r>
              <a:rPr lang="fr-FR" sz="2200" dirty="0" smtClean="0">
                <a:latin typeface="Arial"/>
                <a:cs typeface="Arial"/>
              </a:rPr>
              <a:t>« une </a:t>
            </a:r>
            <a:r>
              <a:rPr lang="fr-FR" sz="2200" dirty="0" smtClean="0">
                <a:solidFill>
                  <a:srgbClr val="AA0000"/>
                </a:solidFill>
                <a:latin typeface="Arial"/>
                <a:cs typeface="Arial"/>
              </a:rPr>
              <a:t>incapacité d’adaptation </a:t>
            </a:r>
            <a:r>
              <a:rPr lang="fr-FR" sz="2200" dirty="0" smtClean="0">
                <a:latin typeface="Arial"/>
                <a:cs typeface="Arial"/>
              </a:rPr>
              <a:t>de l’intervenant à un niveau de </a:t>
            </a:r>
            <a:r>
              <a:rPr lang="fr-FR" sz="2200" dirty="0" smtClean="0">
                <a:solidFill>
                  <a:srgbClr val="AA0000"/>
                </a:solidFill>
                <a:latin typeface="Arial"/>
                <a:cs typeface="Arial"/>
              </a:rPr>
              <a:t>stress émotionnel continu causé par l’environnement de travail</a:t>
            </a:r>
            <a:r>
              <a:rPr lang="fr-FR" sz="2200" dirty="0" smtClean="0">
                <a:latin typeface="Arial"/>
                <a:cs typeface="Arial"/>
              </a:rPr>
              <a:t> »</a:t>
            </a: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Freudenberger(1981) :</a:t>
            </a:r>
            <a:br>
              <a:rPr lang="fr-FR" sz="2200" b="1" dirty="0" smtClean="0">
                <a:latin typeface="Arial"/>
                <a:cs typeface="Arial"/>
              </a:rPr>
            </a:br>
            <a:r>
              <a:rPr lang="fr-FR" sz="2200" dirty="0" smtClean="0">
                <a:latin typeface="Arial"/>
                <a:cs typeface="Arial"/>
              </a:rPr>
              <a:t>« un épuisement des ressources internes de l’individu et la diminution de son énergie, de sa vitalité et de sa capacité à fonctionner, qui résultent d’un </a:t>
            </a:r>
            <a:r>
              <a:rPr lang="fr-FR" sz="2200" dirty="0" smtClean="0">
                <a:solidFill>
                  <a:srgbClr val="AA0000"/>
                </a:solidFill>
                <a:latin typeface="Arial"/>
                <a:cs typeface="Arial"/>
              </a:rPr>
              <a:t>effort soutenu déployé par</a:t>
            </a:r>
            <a:br>
              <a:rPr lang="fr-FR" sz="2200" dirty="0" smtClean="0">
                <a:solidFill>
                  <a:srgbClr val="AA0000"/>
                </a:solidFill>
                <a:latin typeface="Arial"/>
                <a:cs typeface="Arial"/>
              </a:rPr>
            </a:br>
            <a:r>
              <a:rPr lang="fr-FR" sz="2200" dirty="0" smtClean="0">
                <a:solidFill>
                  <a:srgbClr val="AA0000"/>
                </a:solidFill>
                <a:latin typeface="Arial"/>
                <a:cs typeface="Arial"/>
              </a:rPr>
              <a:t>cet individu pour atteindre un but irréalisable, et ce, en contexte de travail</a:t>
            </a:r>
            <a:r>
              <a:rPr lang="fr-FR" sz="2200" dirty="0" smtClean="0">
                <a:latin typeface="Arial"/>
                <a:cs typeface="Arial"/>
              </a:rPr>
              <a:t>, plus particulièrement dans les professions d’aide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BURN-OUT : LES SYMPTÔMES CLÉS</a:t>
            </a:r>
            <a:endParaRPr lang="en-US" sz="38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solidFill>
                  <a:srgbClr val="AA0000"/>
                </a:solidFill>
                <a:latin typeface="Arial"/>
                <a:cs typeface="Arial"/>
              </a:rPr>
              <a:t>Une évolution progressive</a:t>
            </a:r>
            <a:r>
              <a:rPr lang="fr-FR" sz="2600" b="1" dirty="0" smtClean="0">
                <a:latin typeface="Arial"/>
                <a:cs typeface="Arial"/>
              </a:rPr>
              <a:t/>
            </a:r>
            <a:br>
              <a:rPr lang="fr-FR" sz="2600" b="1" dirty="0" smtClean="0">
                <a:latin typeface="Arial"/>
                <a:cs typeface="Arial"/>
              </a:rPr>
            </a:br>
            <a:endParaRPr lang="fr-FR" sz="10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solidFill>
                  <a:srgbClr val="AA0000"/>
                </a:solidFill>
                <a:latin typeface="Arial"/>
                <a:cs typeface="Arial"/>
              </a:rPr>
              <a:t>Une triade pathognomonique finale</a:t>
            </a:r>
            <a:r>
              <a:rPr lang="fr-FR" sz="2600" b="1" dirty="0" smtClean="0">
                <a:latin typeface="Arial"/>
                <a:cs typeface="Arial"/>
              </a:rPr>
              <a:t>:</a:t>
            </a:r>
          </a:p>
          <a:p>
            <a:pPr marL="914400" lvl="1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400" b="1" dirty="0" smtClean="0">
                <a:latin typeface="Arial"/>
                <a:cs typeface="Arial"/>
              </a:rPr>
              <a:t>Épuisement émotionnel </a:t>
            </a:r>
            <a:r>
              <a:rPr lang="fr-FR" sz="2400" dirty="0" smtClean="0">
                <a:latin typeface="Arial"/>
                <a:cs typeface="Arial"/>
              </a:rPr>
              <a:t>(</a:t>
            </a:r>
            <a:r>
              <a:rPr lang="fr-FR" sz="2400" dirty="0" err="1" smtClean="0">
                <a:latin typeface="Arial"/>
                <a:cs typeface="Arial"/>
              </a:rPr>
              <a:t>anesthésie,froideur</a:t>
            </a:r>
            <a:r>
              <a:rPr lang="fr-FR" sz="2400" dirty="0" smtClean="0">
                <a:latin typeface="Arial"/>
                <a:cs typeface="Arial"/>
              </a:rPr>
              <a:t>)</a:t>
            </a:r>
          </a:p>
          <a:p>
            <a:pPr marL="914400" lvl="1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400" b="1" dirty="0" smtClean="0">
                <a:latin typeface="Arial"/>
                <a:cs typeface="Arial"/>
              </a:rPr>
              <a:t>Déshumanisation</a:t>
            </a:r>
            <a:r>
              <a:rPr lang="fr-FR" sz="2400" dirty="0" smtClean="0">
                <a:latin typeface="Arial"/>
                <a:cs typeface="Arial"/>
              </a:rPr>
              <a:t> (cynisme)</a:t>
            </a:r>
          </a:p>
          <a:p>
            <a:pPr marL="914400" lvl="1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400" b="1" dirty="0" smtClean="0">
                <a:latin typeface="Arial"/>
                <a:cs typeface="Arial"/>
              </a:rPr>
              <a:t>Dégradation du sentiment d’ accomplissement personnel </a:t>
            </a:r>
            <a:r>
              <a:rPr lang="fr-FR" sz="2400" dirty="0" smtClean="0">
                <a:latin typeface="Arial"/>
                <a:cs typeface="Arial"/>
              </a:rPr>
              <a:t>(frustration, démotivation, inutilité)</a:t>
            </a:r>
          </a:p>
          <a:p>
            <a:pPr marL="914400" lvl="1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+mj-lt"/>
              <a:buAutoNum type="arabicPeriod"/>
            </a:pPr>
            <a:endParaRPr lang="fr-FR" sz="1000" dirty="0" smtClean="0">
              <a:latin typeface="Arial"/>
              <a:cs typeface="Arial"/>
            </a:endParaRP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solidFill>
                  <a:srgbClr val="AA0000"/>
                </a:solidFill>
                <a:latin typeface="Arial"/>
                <a:cs typeface="Arial"/>
              </a:rPr>
              <a:t>la « contagiosité » du </a:t>
            </a:r>
            <a:r>
              <a:rPr lang="fr-FR" sz="2600" b="1" dirty="0" err="1" smtClean="0">
                <a:solidFill>
                  <a:srgbClr val="AA0000"/>
                </a:solidFill>
                <a:latin typeface="Arial"/>
                <a:cs typeface="Arial"/>
              </a:rPr>
              <a:t>Burn-out</a:t>
            </a:r>
            <a:r>
              <a:rPr lang="fr-FR" sz="2600" b="1" dirty="0" smtClean="0">
                <a:solidFill>
                  <a:srgbClr val="AA0000"/>
                </a:solidFill>
                <a:latin typeface="Arial"/>
                <a:cs typeface="Arial"/>
              </a:rPr>
              <a:t> dans une équipe, une profession</a:t>
            </a:r>
            <a:r>
              <a:rPr lang="fr-FR" sz="2600" b="1" dirty="0" smtClean="0">
                <a:latin typeface="Arial"/>
                <a:cs typeface="Arial"/>
              </a:rPr>
              <a:t>: regarder du côté du travail et non de la personnalité</a:t>
            </a:r>
            <a:endParaRPr lang="fr-FR" sz="26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BURN-OUT : LE </a:t>
            </a:r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MESURER… </a:t>
            </a:r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 MBI</a:t>
            </a:r>
            <a:r>
              <a:rPr lang="en-US" sz="36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36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300" b="1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Maslach</a:t>
            </a:r>
            <a:r>
              <a:rPr lang="en-US" sz="33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Burn-out Inventory (1981)</a:t>
            </a:r>
            <a:endParaRPr lang="en-US" sz="33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latin typeface="Arial"/>
                <a:cs typeface="Arial"/>
              </a:rPr>
              <a:t>Échelle d’auto-évaluation largement validée et la plus employée</a:t>
            </a: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latin typeface="Arial"/>
                <a:cs typeface="Arial"/>
              </a:rPr>
              <a:t>Plusieurs versions et une traduction française</a:t>
            </a: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latin typeface="Arial"/>
                <a:cs typeface="Arial"/>
              </a:rPr>
              <a:t>Pour des personnes au travail et en contact avec du public</a:t>
            </a:r>
            <a:endParaRPr lang="fr-FR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latin typeface="Arial"/>
                <a:cs typeface="Arial"/>
              </a:rPr>
              <a:t>trois </a:t>
            </a:r>
            <a:r>
              <a:rPr lang="fr-FR" b="1" dirty="0" smtClean="0">
                <a:latin typeface="Arial"/>
                <a:cs typeface="Arial"/>
              </a:rPr>
              <a:t>dimensions et vingt-deux items, explorées à partir de la fréquence </a:t>
            </a:r>
            <a:r>
              <a:rPr lang="fr-FR" dirty="0" smtClean="0">
                <a:latin typeface="Arial"/>
                <a:cs typeface="Arial"/>
              </a:rPr>
              <a:t>(de « jamais » à « chaque jour ») </a:t>
            </a:r>
            <a:r>
              <a:rPr lang="fr-FR" b="1" dirty="0" smtClean="0">
                <a:latin typeface="Arial"/>
                <a:cs typeface="Arial"/>
              </a:rPr>
              <a:t>et de l’intensité </a:t>
            </a:r>
            <a:r>
              <a:rPr lang="fr-FR" dirty="0" smtClean="0">
                <a:latin typeface="Arial"/>
                <a:cs typeface="Arial"/>
              </a:rPr>
              <a:t>(de « très peu » à « énormément ») </a:t>
            </a:r>
            <a:r>
              <a:rPr lang="fr-FR" b="1" dirty="0" smtClean="0">
                <a:latin typeface="Arial"/>
                <a:cs typeface="Arial"/>
              </a:rPr>
              <a:t>du ressenti : 6 scores significatifs </a:t>
            </a: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latin typeface="Arial"/>
                <a:cs typeface="Arial"/>
              </a:rPr>
              <a:t>neuf items pour l'épuisement émotionnel </a:t>
            </a: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(+F29/+I39)</a:t>
            </a: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latin typeface="Arial"/>
                <a:cs typeface="Arial"/>
              </a:rPr>
              <a:t>cinq items pour la dépersonnalisation de la relation </a:t>
            </a: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(+F11/+I14)</a:t>
            </a: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latin typeface="Arial"/>
                <a:cs typeface="Arial"/>
              </a:rPr>
              <a:t>huit items pour l'accomplissement personnel </a:t>
            </a: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(-F33/-I37</a:t>
            </a: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)</a:t>
            </a:r>
            <a:endParaRPr lang="fr-FR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latin typeface="Arial"/>
                <a:cs typeface="Arial"/>
              </a:rPr>
              <a:t>Les trois dimensions sont </a:t>
            </a:r>
            <a:r>
              <a:rPr lang="fr-FR" b="1" dirty="0" smtClean="0">
                <a:latin typeface="Arial"/>
                <a:cs typeface="Arial"/>
              </a:rPr>
              <a:t>mesurées </a:t>
            </a:r>
            <a:r>
              <a:rPr lang="fr-FR" b="1" dirty="0" smtClean="0">
                <a:latin typeface="Arial"/>
                <a:cs typeface="Arial"/>
              </a:rPr>
              <a:t>séparément (pas de score global de </a:t>
            </a:r>
            <a:r>
              <a:rPr lang="fr-FR" b="1" dirty="0" err="1" smtClean="0">
                <a:latin typeface="Arial"/>
                <a:cs typeface="Arial"/>
              </a:rPr>
              <a:t>burnout</a:t>
            </a:r>
            <a:r>
              <a:rPr lang="fr-FR" b="1" dirty="0" smtClean="0">
                <a:latin typeface="Arial"/>
                <a:cs typeface="Arial"/>
              </a:rPr>
              <a:t>) </a:t>
            </a: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latin typeface="Arial"/>
                <a:cs typeface="Arial"/>
              </a:rPr>
              <a:t>8 stades d’évolution </a:t>
            </a:r>
            <a:r>
              <a:rPr lang="fr-FR" dirty="0" smtClean="0">
                <a:latin typeface="Arial"/>
                <a:cs typeface="Arial"/>
              </a:rPr>
              <a:t>(0=aucun score </a:t>
            </a:r>
            <a:r>
              <a:rPr lang="fr-FR" dirty="0" err="1" smtClean="0">
                <a:latin typeface="Arial"/>
                <a:cs typeface="Arial"/>
              </a:rPr>
              <a:t>sign</a:t>
            </a:r>
            <a:r>
              <a:rPr lang="fr-FR" dirty="0" smtClean="0">
                <a:latin typeface="Arial"/>
                <a:cs typeface="Arial"/>
              </a:rPr>
              <a:t> / 8=6 scores </a:t>
            </a:r>
            <a:r>
              <a:rPr lang="fr-FR" dirty="0" err="1" smtClean="0">
                <a:latin typeface="Arial"/>
                <a:cs typeface="Arial"/>
              </a:rPr>
              <a:t>sign</a:t>
            </a:r>
            <a:r>
              <a:rPr lang="fr-FR" dirty="0" smtClean="0">
                <a:latin typeface="Arial"/>
                <a:cs typeface="Arial"/>
              </a:rPr>
              <a:t>)</a:t>
            </a: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err="1" smtClean="0">
                <a:solidFill>
                  <a:srgbClr val="AA0000"/>
                </a:solidFill>
                <a:latin typeface="Arial"/>
                <a:cs typeface="Arial"/>
              </a:rPr>
              <a:t>www.masef.com/scores/burnoutsyndromeechellembi.htm</a:t>
            </a:r>
            <a:endParaRPr lang="fr-FR" b="1" dirty="0" smtClean="0">
              <a:solidFill>
                <a:srgbClr val="AA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BURN-OUT : ÉVOLUTION DU CONCEPT</a:t>
            </a:r>
            <a:r>
              <a:rPr lang="en-US" sz="36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36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2600" b="1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à</a:t>
            </a:r>
            <a:r>
              <a:rPr lang="en-US" sz="2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600" b="1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partir</a:t>
            </a:r>
            <a:r>
              <a:rPr lang="en-US" sz="2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des </a:t>
            </a:r>
            <a:r>
              <a:rPr lang="en-US" sz="2600" b="1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recherches</a:t>
            </a:r>
            <a:r>
              <a:rPr lang="en-US" sz="2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600" b="1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cliniques</a:t>
            </a:r>
            <a:r>
              <a:rPr lang="en-US" sz="2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et </a:t>
            </a:r>
            <a:r>
              <a:rPr lang="en-US" sz="2600" b="1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épidémiologiques</a:t>
            </a:r>
            <a:r>
              <a:rPr lang="en-US" sz="2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600" b="1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utilisant</a:t>
            </a:r>
            <a:r>
              <a:rPr lang="en-US" sz="2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le MBI</a:t>
            </a:r>
            <a:endParaRPr lang="en-US" sz="26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764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à l'époque des 1° observations : conçu comme un syndrome psychologique spécifique aux 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professions « aidantes »</a:t>
            </a:r>
            <a:r>
              <a:rPr lang="fr-FR" sz="2400" b="1" dirty="0" smtClean="0">
                <a:latin typeface="Arial"/>
                <a:cs typeface="Arial"/>
              </a:rPr>
              <a:t> </a:t>
            </a:r>
            <a:r>
              <a:rPr lang="fr-FR" sz="2400" dirty="0" smtClean="0">
                <a:latin typeface="Arial"/>
                <a:cs typeface="Arial"/>
              </a:rPr>
              <a:t>(soignants, secouristes, pompiers, bénévoles associations, assistants sociaux, éducateurs, enseignants…) </a:t>
            </a: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Extension des risques de </a:t>
            </a:r>
            <a:r>
              <a:rPr lang="fr-FR" sz="2400" b="1" dirty="0" err="1" smtClean="0">
                <a:latin typeface="Arial"/>
                <a:cs typeface="Arial"/>
              </a:rPr>
              <a:t>burn-out</a:t>
            </a:r>
            <a:r>
              <a:rPr lang="fr-FR" sz="2400" b="1" dirty="0" smtClean="0">
                <a:latin typeface="Arial"/>
                <a:cs typeface="Arial"/>
              </a:rPr>
              <a:t> à 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l'ensemble des individus au travail, quelle que soit leur activité</a:t>
            </a:r>
            <a:r>
              <a:rPr lang="fr-FR" sz="2400" b="1" dirty="0" smtClean="0">
                <a:latin typeface="Arial"/>
                <a:cs typeface="Arial"/>
              </a:rPr>
              <a:t> </a:t>
            </a:r>
            <a:r>
              <a:rPr lang="fr-FR" sz="2400" dirty="0" smtClean="0">
                <a:latin typeface="Arial"/>
                <a:cs typeface="Arial"/>
              </a:rPr>
              <a:t>(ce n’est plus un « syndrome de métier »), </a:t>
            </a:r>
            <a:r>
              <a:rPr lang="fr-FR" sz="2400" b="1" dirty="0" smtClean="0">
                <a:latin typeface="Arial"/>
                <a:cs typeface="Arial"/>
              </a:rPr>
              <a:t>voire même hors activité professionnelle </a:t>
            </a:r>
            <a:r>
              <a:rPr lang="fr-FR" sz="2400" dirty="0" smtClean="0">
                <a:latin typeface="Arial"/>
                <a:cs typeface="Arial"/>
              </a:rPr>
              <a:t>(travail des </a:t>
            </a:r>
            <a:r>
              <a:rPr lang="fr-FR" sz="2400" dirty="0" smtClean="0">
                <a:solidFill>
                  <a:srgbClr val="AA0000"/>
                </a:solidFill>
                <a:latin typeface="Arial"/>
                <a:cs typeface="Arial"/>
              </a:rPr>
              <a:t>aidants familiaux</a:t>
            </a:r>
            <a:r>
              <a:rPr lang="fr-FR" sz="2400" dirty="0" smtClean="0">
                <a:latin typeface="Arial"/>
                <a:cs typeface="Arial"/>
              </a:rPr>
              <a:t>)</a:t>
            </a: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Mise à jour des 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facteurs organisationnels</a:t>
            </a:r>
            <a:r>
              <a:rPr lang="fr-FR" sz="2400" b="1" dirty="0" smtClean="0">
                <a:latin typeface="Arial"/>
                <a:cs typeface="Arial"/>
              </a:rPr>
              <a:t> ++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b="1" dirty="0" smtClean="0">
                <a:latin typeface="Arial"/>
                <a:cs typeface="Arial"/>
              </a:rPr>
              <a:t>qui agissent sur chacune des dimensions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b="1" dirty="0" smtClean="0">
                <a:latin typeface="Arial"/>
                <a:cs typeface="Arial"/>
              </a:rPr>
              <a:t>de ce syndrome </a:t>
            </a: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4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4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BURN-OUT : SIGNES CLINIQUES ET STADES D’ÉVOLUTION</a:t>
            </a:r>
            <a:endParaRPr lang="en-US" sz="40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lphaUcPeriod"/>
            </a:pP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d’abord des signes discrets</a:t>
            </a: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6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solidFill>
                  <a:srgbClr val="AA0000"/>
                </a:solidFill>
                <a:latin typeface="Arial"/>
                <a:cs typeface="Arial"/>
              </a:rPr>
              <a:t>Troubles cognitifs</a:t>
            </a:r>
            <a:r>
              <a:rPr lang="fr-FR" sz="2600" b="1" dirty="0" smtClean="0">
                <a:latin typeface="Arial"/>
                <a:cs typeface="Arial"/>
              </a:rPr>
              <a:t> (attention, concentration, mémoire, manque de mots, lapsus) </a:t>
            </a: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solidFill>
                  <a:srgbClr val="AA0000"/>
                </a:solidFill>
                <a:latin typeface="Arial"/>
                <a:cs typeface="Arial"/>
              </a:rPr>
              <a:t>Diminution rentabilité… et </a:t>
            </a:r>
            <a:r>
              <a:rPr lang="fr-FR" sz="2600" b="1" dirty="0" err="1" smtClean="0">
                <a:solidFill>
                  <a:srgbClr val="AA0000"/>
                </a:solidFill>
                <a:latin typeface="Arial"/>
                <a:cs typeface="Arial"/>
              </a:rPr>
              <a:t>auto-accélération</a:t>
            </a:r>
            <a:r>
              <a:rPr lang="fr-FR" sz="2600" b="1" dirty="0" smtClean="0">
                <a:latin typeface="Arial"/>
                <a:cs typeface="Arial"/>
              </a:rPr>
              <a:t>, augmentation de l’implication, « présentéisme » pour tenter de retrouver efficience et satisfaction antérieures </a:t>
            </a: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solidFill>
                  <a:srgbClr val="AA0000"/>
                </a:solidFill>
                <a:latin typeface="Arial"/>
                <a:cs typeface="Arial"/>
              </a:rPr>
              <a:t>Fatigabilité</a:t>
            </a: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solidFill>
                  <a:srgbClr val="AA0000"/>
                </a:solidFill>
                <a:latin typeface="Arial"/>
                <a:cs typeface="Arial"/>
              </a:rPr>
              <a:t>Déni </a:t>
            </a:r>
            <a:r>
              <a:rPr lang="fr-FR" sz="2600" b="1" dirty="0" smtClean="0">
                <a:latin typeface="Arial"/>
                <a:cs typeface="Arial"/>
              </a:rPr>
              <a:t>du surmenage et de la surcharge</a:t>
            </a:r>
            <a:br>
              <a:rPr lang="fr-FR" sz="2600" b="1" dirty="0" smtClean="0">
                <a:latin typeface="Arial"/>
                <a:cs typeface="Arial"/>
              </a:rPr>
            </a:br>
            <a:r>
              <a:rPr lang="fr-FR" sz="2600" b="1" dirty="0" smtClean="0">
                <a:latin typeface="Arial"/>
                <a:cs typeface="Arial"/>
              </a:rPr>
              <a:t>de travail</a:t>
            </a: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6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6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85000"/>
              </a:lnSpc>
              <a:spcAft>
                <a:spcPts val="8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6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BURN-OUT : SIGNES CLINIQUES ET STADES D’ÉVOLUTION</a:t>
            </a:r>
            <a:endParaRPr lang="en-US" sz="40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78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85000"/>
              </a:lnSpc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lphaUcPeriod" startAt="2"/>
            </a:pP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Puis des symptômes visibles</a:t>
            </a:r>
            <a:b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</a:br>
            <a:r>
              <a:rPr lang="fr-FR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physiques et </a:t>
            </a:r>
            <a:r>
              <a:rPr lang="fr-FR" sz="2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psycho-comportementaux</a:t>
            </a:r>
            <a:endParaRPr lang="fr-FR" sz="2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6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Troubles du sommeil</a:t>
            </a: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Fatigue</a:t>
            </a:r>
            <a:r>
              <a:rPr lang="fr-FR" sz="2000" b="1" dirty="0" smtClean="0">
                <a:latin typeface="Arial"/>
                <a:cs typeface="Arial"/>
              </a:rPr>
              <a:t> qui résiste au repos</a:t>
            </a: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Irritabilité</a:t>
            </a:r>
            <a:r>
              <a:rPr lang="fr-FR" sz="2000" b="1" dirty="0" smtClean="0">
                <a:latin typeface="Arial"/>
                <a:cs typeface="Arial"/>
              </a:rPr>
              <a:t>, accès de colère, sensibilité accrue aux frustrations</a:t>
            </a: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Labilité émotionnelle importante </a:t>
            </a:r>
            <a:r>
              <a:rPr lang="fr-FR" sz="2000" b="1" dirty="0" smtClean="0">
                <a:latin typeface="Arial"/>
                <a:cs typeface="Arial"/>
              </a:rPr>
              <a:t>(rires, larmes)</a:t>
            </a: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Perte de plaisir au travail (+ d’effort = – de satisfaction) </a:t>
            </a:r>
            <a:endParaRPr lang="fr-FR" sz="2000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Céphalées</a:t>
            </a:r>
            <a:r>
              <a:rPr lang="fr-FR" sz="2000" b="1" dirty="0" smtClean="0">
                <a:latin typeface="Arial"/>
                <a:cs typeface="Arial"/>
              </a:rPr>
              <a:t>, douleurs généralisées, tensions musculaires</a:t>
            </a: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Troubles du comportements alimentaires (yoyo pondéral)</a:t>
            </a: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Troubles digestifs (transit, nausées , …)</a:t>
            </a: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Infections virales (ORL) à répétitions</a:t>
            </a: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Recours </a:t>
            </a:r>
            <a:r>
              <a:rPr lang="fr-FR" sz="2000" b="1" dirty="0" err="1" smtClean="0">
                <a:solidFill>
                  <a:srgbClr val="AA0000"/>
                </a:solidFill>
                <a:latin typeface="Arial"/>
                <a:cs typeface="Arial"/>
              </a:rPr>
              <a:t>addictifs</a:t>
            </a: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 </a:t>
            </a:r>
            <a:r>
              <a:rPr lang="fr-FR" sz="2000" b="1" dirty="0" smtClean="0">
                <a:latin typeface="Arial"/>
                <a:cs typeface="Arial"/>
              </a:rPr>
              <a:t>(pour tenir)</a:t>
            </a: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2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2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BURN-OUT : SIGNES CLINIQUES ET STADES D’ÉVOLUTION</a:t>
            </a:r>
            <a:endParaRPr lang="en-US" sz="40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lphaUcPeriod" startAt="3"/>
            </a:pP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la phase d’état :</a:t>
            </a:r>
            <a:b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</a:b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le trépied caractéristique</a:t>
            </a:r>
            <a:endParaRPr lang="fr-FR" sz="2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10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Assèchement affectif et émotionnel </a:t>
            </a:r>
            <a:r>
              <a:rPr lang="fr-FR" b="1" dirty="0" smtClean="0">
                <a:latin typeface="Arial"/>
                <a:cs typeface="Arial"/>
              </a:rPr>
              <a:t>(« plus rien ne me touche »)</a:t>
            </a: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Deshumanisation de la relation, Cynisme</a:t>
            </a:r>
            <a:r>
              <a:rPr lang="fr-FR" b="1" dirty="0" smtClean="0">
                <a:latin typeface="Arial"/>
                <a:cs typeface="Arial"/>
              </a:rPr>
              <a:t> (attente « jubilatoire » » de la catastrophe)</a:t>
            </a: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Démotivation</a:t>
            </a:r>
            <a:r>
              <a:rPr lang="fr-FR" b="1" dirty="0" smtClean="0">
                <a:latin typeface="Arial"/>
                <a:cs typeface="Arial"/>
              </a:rPr>
              <a:t>, Vécu d’</a:t>
            </a: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échec</a:t>
            </a:r>
            <a:r>
              <a:rPr lang="fr-FR" b="1" dirty="0" smtClean="0">
                <a:latin typeface="Arial"/>
                <a:cs typeface="Arial"/>
              </a:rPr>
              <a:t>, d’impuissance, </a:t>
            </a:r>
            <a:r>
              <a:rPr lang="fr-FR" b="1" dirty="0" smtClean="0">
                <a:latin typeface="Arial"/>
                <a:cs typeface="Arial"/>
              </a:rPr>
              <a:t>d’inutilité</a:t>
            </a:r>
            <a:endParaRPr lang="fr-FR" sz="10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latin typeface="Arial"/>
                <a:cs typeface="Arial"/>
              </a:rPr>
              <a:t>Vécu de </a:t>
            </a: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perte de maîtrise </a:t>
            </a:r>
            <a:r>
              <a:rPr lang="fr-FR" b="1" dirty="0" smtClean="0">
                <a:latin typeface="Arial"/>
                <a:cs typeface="Arial"/>
              </a:rPr>
              <a:t>sur son travail, de </a:t>
            </a:r>
            <a:r>
              <a:rPr lang="fr-FR" b="1" dirty="0" err="1" smtClean="0">
                <a:solidFill>
                  <a:srgbClr val="AA0000"/>
                </a:solidFill>
                <a:latin typeface="Arial"/>
                <a:cs typeface="Arial"/>
              </a:rPr>
              <a:t>viellissement</a:t>
            </a:r>
            <a:r>
              <a:rPr lang="fr-FR" b="1" dirty="0" smtClean="0">
                <a:latin typeface="Arial"/>
                <a:cs typeface="Arial"/>
              </a:rPr>
              <a:t>,</a:t>
            </a:r>
            <a:br>
              <a:rPr lang="fr-FR" b="1" dirty="0" smtClean="0">
                <a:latin typeface="Arial"/>
                <a:cs typeface="Arial"/>
              </a:rPr>
            </a:br>
            <a:r>
              <a:rPr lang="fr-FR" b="1" dirty="0" smtClean="0">
                <a:latin typeface="Arial"/>
                <a:cs typeface="Arial"/>
              </a:rPr>
              <a:t>d’</a:t>
            </a: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obsolescence </a:t>
            </a:r>
            <a:r>
              <a:rPr lang="fr-FR" b="1" dirty="0" smtClean="0">
                <a:latin typeface="Arial"/>
                <a:cs typeface="Arial"/>
              </a:rPr>
              <a:t>(«  dépassé », ne se reconnaît plus dans l’évolution du travail, du métier)</a:t>
            </a: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latin typeface="Arial"/>
                <a:cs typeface="Arial"/>
              </a:rPr>
              <a:t>Vécu d’</a:t>
            </a: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usure</a:t>
            </a:r>
            <a:r>
              <a:rPr lang="fr-FR" b="1" dirty="0" smtClean="0">
                <a:latin typeface="Arial"/>
                <a:cs typeface="Arial"/>
              </a:rPr>
              <a:t>, de </a:t>
            </a: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répétition </a:t>
            </a:r>
            <a:r>
              <a:rPr lang="fr-FR" b="1" dirty="0" smtClean="0">
                <a:latin typeface="Arial"/>
                <a:cs typeface="Arial"/>
              </a:rPr>
              <a:t>« sans fin » (</a:t>
            </a:r>
            <a:r>
              <a:rPr lang="fr-FR" i="1" dirty="0" smtClean="0">
                <a:latin typeface="Arial"/>
                <a:cs typeface="Arial"/>
              </a:rPr>
              <a:t>« le tonneau des Danaïdes »</a:t>
            </a:r>
            <a:r>
              <a:rPr lang="fr-FR" b="1" dirty="0" smtClean="0">
                <a:latin typeface="Arial"/>
                <a:cs typeface="Arial"/>
              </a:rPr>
              <a:t>)</a:t>
            </a:r>
            <a:endParaRPr lang="fr-FR" sz="10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Prises de risques</a:t>
            </a:r>
            <a:r>
              <a:rPr lang="fr-FR" b="1" dirty="0" smtClean="0">
                <a:latin typeface="Arial"/>
                <a:cs typeface="Arial"/>
              </a:rPr>
              <a:t>, négligences, perte de rigueur</a:t>
            </a: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Rigidité </a:t>
            </a:r>
            <a:r>
              <a:rPr lang="fr-FR" b="1" dirty="0" smtClean="0">
                <a:latin typeface="Arial"/>
                <a:cs typeface="Arial"/>
              </a:rPr>
              <a:t>face aux modifications de l’O.T: Méfiance, « résistance</a:t>
            </a:r>
            <a:br>
              <a:rPr lang="fr-FR" b="1" dirty="0" smtClean="0">
                <a:latin typeface="Arial"/>
                <a:cs typeface="Arial"/>
              </a:rPr>
            </a:br>
            <a:r>
              <a:rPr lang="fr-FR" b="1" dirty="0" smtClean="0">
                <a:latin typeface="Arial"/>
                <a:cs typeface="Arial"/>
              </a:rPr>
              <a:t>aux changements »</a:t>
            </a:r>
          </a:p>
          <a:p>
            <a:pPr marL="457200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Repli sur soi</a:t>
            </a:r>
            <a:r>
              <a:rPr lang="fr-FR" b="1" dirty="0" smtClean="0">
                <a:latin typeface="Arial"/>
                <a:cs typeface="Arial"/>
              </a:rPr>
              <a:t>, fuite des lieux de </a:t>
            </a:r>
            <a:r>
              <a:rPr lang="fr-FR" b="1" dirty="0" err="1" smtClean="0">
                <a:latin typeface="Arial"/>
                <a:cs typeface="Arial"/>
              </a:rPr>
              <a:t>convivialité,Vécu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de </a:t>
            </a:r>
            <a:r>
              <a:rPr lang="fr-FR" b="1" dirty="0" smtClean="0">
                <a:solidFill>
                  <a:srgbClr val="AA0000"/>
                </a:solidFill>
                <a:latin typeface="Arial"/>
                <a:cs typeface="Arial"/>
              </a:rPr>
              <a:t>solitude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2040</Words>
  <Application>Microsoft Macintosh PowerPoint</Application>
  <PresentationFormat>On-screen Show (4:3)</PresentationFormat>
  <Paragraphs>162</Paragraphs>
  <Slides>21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BURN – OUT SYNDRÔME D’ÉPUISEMENT PROFESSIONNEL</vt:lpstr>
      <vt:lpstr>BURN-OUT : ÉMERGENCE D’UN CONCEPT “un terme créé par des soignants pour des soignants”</vt:lpstr>
      <vt:lpstr>BURN-OUT : PREMIÈRES DÉFINITIONS</vt:lpstr>
      <vt:lpstr>BURN-OUT : LES SYMPTÔMES CLÉS</vt:lpstr>
      <vt:lpstr>BURN-OUT : LE MESURER… le MBI Maslach Burn-out Inventory (1981)</vt:lpstr>
      <vt:lpstr>BURN-OUT : ÉVOLUTION DU CONCEPT à partir des recherches cliniques et épidémiologiques utilisant le MBI</vt:lpstr>
      <vt:lpstr>BURN-OUT : SIGNES CLINIQUES ET STADES D’ÉVOLUTION</vt:lpstr>
      <vt:lpstr>BURN-OUT : SIGNES CLINIQUES ET STADES D’ÉVOLUTION</vt:lpstr>
      <vt:lpstr>BURN-OUT : SIGNES CLINIQUES ET STADES D’ÉVOLUTION</vt:lpstr>
      <vt:lpstr>BURN-OUT : UNE FATIGUE “DÉPASSÉE” ?</vt:lpstr>
      <vt:lpstr> PEUT-ON MOURIR D’ÉPUISEMENT AU TRAVAIL? (1)</vt:lpstr>
      <vt:lpstr>PEUT-ON MOURIR D’ÉPUISEMENT AU TRAVAIL (2)</vt:lpstr>
      <vt:lpstr>BURN-OUT ET ÉVOLUTIONS DU TRAVAIL (1) Données sociologiques et épidémiologiques </vt:lpstr>
      <vt:lpstr>BURN-OUT ET ÉVOLUTIONS DU TRAVAIL (2) L’intensification du travail (données sociologiques – M. Gollac)</vt:lpstr>
      <vt:lpstr>BURN-OUT ET ÉVOLUTIONS DU TRAVAIL (3) Données sociologiques – M. Gollac</vt:lpstr>
      <vt:lpstr>BURN-OUT ET PSYCHODYNAMIQUE DU TRAVAIL</vt:lpstr>
      <vt:lpstr>LE BURN-OUT : QUE FAIRE ? (1) La démarche diagnostique</vt:lpstr>
      <vt:lpstr>LE BURN-OUT : QUE FAIRE ? (2) La démarche diagnostique</vt:lpstr>
      <vt:lpstr>LE BURN-OUT : QUE FAIRE ? (3) Une démarche thérapeutique pluri-disciplinaire</vt:lpstr>
      <vt:lpstr>BIBLIOGRAPHIE BURN-OUT</vt:lpstr>
      <vt:lpstr>Slide 21</vt:lpstr>
    </vt:vector>
  </TitlesOfParts>
  <Company>Les citadelles de la Propagande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Billy</dc:creator>
  <cp:lastModifiedBy>Marie Pezé</cp:lastModifiedBy>
  <cp:revision>106</cp:revision>
  <dcterms:created xsi:type="dcterms:W3CDTF">2013-04-05T13:26:41Z</dcterms:created>
  <dcterms:modified xsi:type="dcterms:W3CDTF">2013-04-05T13:32:15Z</dcterms:modified>
</cp:coreProperties>
</file>